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460" r:id="rId4"/>
    <p:sldId id="433" r:id="rId5"/>
    <p:sldId id="435" r:id="rId6"/>
    <p:sldId id="438" r:id="rId7"/>
    <p:sldId id="440" r:id="rId8"/>
    <p:sldId id="452" r:id="rId9"/>
    <p:sldId id="459" r:id="rId10"/>
    <p:sldId id="458" r:id="rId11"/>
    <p:sldId id="457" r:id="rId12"/>
    <p:sldId id="456" r:id="rId13"/>
    <p:sldId id="455" r:id="rId14"/>
    <p:sldId id="454" r:id="rId15"/>
    <p:sldId id="453" r:id="rId16"/>
    <p:sldId id="451" r:id="rId17"/>
    <p:sldId id="450" r:id="rId18"/>
    <p:sldId id="449" r:id="rId19"/>
    <p:sldId id="448" r:id="rId20"/>
    <p:sldId id="447" r:id="rId21"/>
    <p:sldId id="434" r:id="rId22"/>
    <p:sldId id="432" r:id="rId23"/>
    <p:sldId id="383" r:id="rId24"/>
    <p:sldId id="413" r:id="rId25"/>
    <p:sldId id="414" r:id="rId26"/>
    <p:sldId id="416" r:id="rId27"/>
    <p:sldId id="422" r:id="rId28"/>
    <p:sldId id="424" r:id="rId29"/>
    <p:sldId id="425" r:id="rId30"/>
    <p:sldId id="42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49" autoAdjust="0"/>
  </p:normalViewPr>
  <p:slideViewPr>
    <p:cSldViewPr>
      <p:cViewPr varScale="1">
        <p:scale>
          <a:sx n="82" d="100"/>
          <a:sy n="82" d="100"/>
        </p:scale>
        <p:origin x="24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al__ma_Sayfas_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al__ma_Sayfas_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al__ma_Sayfas_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1224466500390957"/>
          <c:y val="3.8203248031496065E-2"/>
          <c:w val="0.87700929165406283"/>
          <c:h val="0.76366092519685036"/>
        </c:manualLayout>
      </c:layout>
      <c:bar3DChart>
        <c:barDir val="col"/>
        <c:grouping val="stacked"/>
        <c:varyColors val="0"/>
        <c:dLbls>
          <c:showLegendKey val="0"/>
          <c:showVal val="0"/>
          <c:showCatName val="0"/>
          <c:showSerName val="0"/>
          <c:showPercent val="0"/>
          <c:showBubbleSize val="0"/>
        </c:dLbls>
        <c:gapWidth val="150"/>
        <c:shape val="cylinder"/>
        <c:axId val="137549696"/>
        <c:axId val="137551232"/>
        <c:axId val="0"/>
      </c:bar3DChart>
      <c:catAx>
        <c:axId val="137549696"/>
        <c:scaling>
          <c:orientation val="minMax"/>
        </c:scaling>
        <c:delete val="0"/>
        <c:axPos val="b"/>
        <c:majorTickMark val="out"/>
        <c:minorTickMark val="none"/>
        <c:tickLblPos val="nextTo"/>
        <c:crossAx val="137551232"/>
        <c:crosses val="autoZero"/>
        <c:auto val="1"/>
        <c:lblAlgn val="ctr"/>
        <c:lblOffset val="100"/>
        <c:noMultiLvlLbl val="0"/>
      </c:catAx>
      <c:valAx>
        <c:axId val="137551232"/>
        <c:scaling>
          <c:orientation val="minMax"/>
        </c:scaling>
        <c:delete val="0"/>
        <c:axPos val="l"/>
        <c:majorGridlines/>
        <c:numFmt formatCode="General" sourceLinked="1"/>
        <c:majorTickMark val="out"/>
        <c:minorTickMark val="none"/>
        <c:tickLblPos val="nextTo"/>
        <c:crossAx val="137549696"/>
        <c:crosses val="autoZero"/>
        <c:crossBetween val="between"/>
      </c:valAx>
    </c:plotArea>
    <c:plotVisOnly val="1"/>
    <c:dispBlanksAs val="gap"/>
    <c:showDLblsOverMax val="0"/>
  </c:chart>
  <c:txPr>
    <a:bodyPr/>
    <a:lstStyle/>
    <a:p>
      <a:pPr>
        <a:defRPr sz="1800"/>
      </a:pPr>
      <a:endParaRPr lang="tr-T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98CC4A-0467-4977-8153-7C4931BA5837}" type="datetimeFigureOut">
              <a:rPr lang="tr-TR" smtClean="0"/>
              <a:t>24.02.2022</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B9C89F-41D3-42C2-870D-62EEEF5A3601}" type="slidenum">
              <a:rPr lang="tr-TR" smtClean="0"/>
              <a:t>‹#›</a:t>
            </a:fld>
            <a:endParaRPr lang="tr-TR"/>
          </a:p>
        </p:txBody>
      </p:sp>
    </p:spTree>
    <p:extLst>
      <p:ext uri="{BB962C8B-B14F-4D97-AF65-F5344CB8AC3E}">
        <p14:creationId xmlns:p14="http://schemas.microsoft.com/office/powerpoint/2010/main" val="3103445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87177-098F-4858-BAE2-A80A19167520}" type="datetimeFigureOut">
              <a:rPr lang="tr-TR" smtClean="0"/>
              <a:t>24.02.2022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42355-4012-4285-8CFA-591E32B8F767}" type="slidenum">
              <a:rPr lang="tr-TR" smtClean="0"/>
              <a:t>‹#›</a:t>
            </a:fld>
            <a:endParaRPr lang="tr-TR"/>
          </a:p>
        </p:txBody>
      </p:sp>
    </p:spTree>
    <p:extLst>
      <p:ext uri="{BB962C8B-B14F-4D97-AF65-F5344CB8AC3E}">
        <p14:creationId xmlns:p14="http://schemas.microsoft.com/office/powerpoint/2010/main" val="153482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DD42355-4012-4285-8CFA-591E32B8F767}" type="slidenum">
              <a:rPr lang="tr-TR" smtClean="0"/>
              <a:t>1</a:t>
            </a:fld>
            <a:endParaRPr lang="tr-TR"/>
          </a:p>
        </p:txBody>
      </p:sp>
    </p:spTree>
    <p:extLst>
      <p:ext uri="{BB962C8B-B14F-4D97-AF65-F5344CB8AC3E}">
        <p14:creationId xmlns:p14="http://schemas.microsoft.com/office/powerpoint/2010/main" val="183651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DD42355-4012-4285-8CFA-591E32B8F767}" type="slidenum">
              <a:rPr lang="tr-TR" smtClean="0"/>
              <a:t>13</a:t>
            </a:fld>
            <a:endParaRPr lang="tr-TR"/>
          </a:p>
        </p:txBody>
      </p:sp>
    </p:spTree>
    <p:extLst>
      <p:ext uri="{BB962C8B-B14F-4D97-AF65-F5344CB8AC3E}">
        <p14:creationId xmlns:p14="http://schemas.microsoft.com/office/powerpoint/2010/main" val="350248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9BFCC13F-7424-4839-BC46-E7969B5D8725}" type="datetimeFigureOut">
              <a:rPr lang="tr-TR" smtClean="0"/>
              <a:t>24.02.2022</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0C798E-E01D-4B2F-9283-655E97DF3FBC}" type="slidenum">
              <a:rPr lang="tr-TR" smtClean="0"/>
              <a:t>‹#›</a:t>
            </a:fld>
            <a:endParaRPr lang="tr-TR"/>
          </a:p>
        </p:txBody>
      </p:sp>
      <p:sp>
        <p:nvSpPr>
          <p:cNvPr id="8" name="Başlık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9BFCC13F-7424-4839-BC46-E7969B5D8725}" type="datetimeFigureOut">
              <a:rPr lang="tr-TR" smtClean="0"/>
              <a:t>24.02.2022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80C798E-E01D-4B2F-9283-655E97DF3FBC}"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6915912" y="3009901"/>
            <a:ext cx="457200" cy="441325"/>
          </a:xfrm>
        </p:spPr>
        <p:txBody>
          <a:bodyPr/>
          <a:lstStyle/>
          <a:p>
            <a:fld id="{480C798E-E01D-4B2F-9283-655E97DF3FBC}" type="slidenum">
              <a:rPr lang="tr-TR" smtClean="0"/>
              <a:t>‹#›</a:t>
            </a:fld>
            <a:endParaRPr lang="tr-TR"/>
          </a:p>
        </p:txBody>
      </p:sp>
      <p:sp>
        <p:nvSpPr>
          <p:cNvPr id="3" name="Dikey Metin Yer Tutucusu 2"/>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9BFCC13F-7424-4839-BC46-E7969B5D8725}" type="datetimeFigureOut">
              <a:rPr lang="tr-TR" smtClean="0"/>
              <a:t>24.02.2022</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9BFCC13F-7424-4839-BC46-E7969B5D8725}" type="datetimeFigureOut">
              <a:rPr lang="tr-TR" smtClean="0"/>
              <a:t>24.02.2022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4361688" y="1026372"/>
            <a:ext cx="457200" cy="441325"/>
          </a:xfrm>
        </p:spPr>
        <p:txBody>
          <a:bodyPr/>
          <a:lstStyle/>
          <a:p>
            <a:fld id="{480C798E-E01D-4B2F-9283-655E97DF3FBC}" type="slidenum">
              <a:rPr lang="tr-TR" smtClean="0"/>
              <a:t>‹#›</a:t>
            </a:fld>
            <a:endParaRPr lang="tr-TR"/>
          </a:p>
        </p:txBody>
      </p:sp>
      <p:sp>
        <p:nvSpPr>
          <p:cNvPr id="8" name="İçerik Yer Tutucusu 7"/>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9BFCC13F-7424-4839-BC46-E7969B5D8725}" type="datetimeFigureOut">
              <a:rPr lang="tr-TR" smtClean="0"/>
              <a:t>24.02.2022</a:t>
            </a:fld>
            <a:endParaRPr lang="tr-TR"/>
          </a:p>
        </p:txBody>
      </p:sp>
      <p:sp>
        <p:nvSpPr>
          <p:cNvPr id="8" name="Düz Bağlayıcı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0C798E-E01D-4B2F-9283-655E97DF3FBC}" type="slidenum">
              <a:rPr lang="tr-TR" smtClean="0"/>
              <a:t>‹#›</a:t>
            </a:fld>
            <a:endParaRPr lang="tr-TR"/>
          </a:p>
        </p:txBody>
      </p:sp>
      <p:sp>
        <p:nvSpPr>
          <p:cNvPr id="2" name="Başlık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5791200" y="6409944"/>
            <a:ext cx="3044952" cy="365760"/>
          </a:xfrm>
        </p:spPr>
        <p:txBody>
          <a:bodyPr/>
          <a:lstStyle/>
          <a:p>
            <a:fld id="{9BFCC13F-7424-4839-BC46-E7969B5D8725}" type="datetimeFigureOut">
              <a:rPr lang="tr-TR" smtClean="0"/>
              <a:t>24.02.2022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80C798E-E01D-4B2F-9283-655E97DF3FBC}" type="slidenum">
              <a:rPr lang="tr-TR" smtClean="0"/>
              <a:t>‹#›</a:t>
            </a:fld>
            <a:endParaRPr lang="tr-TR"/>
          </a:p>
        </p:txBody>
      </p:sp>
      <p:sp>
        <p:nvSpPr>
          <p:cNvPr id="8" name="Düz Bağlayıcı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9BFCC13F-7424-4839-BC46-E7969B5D8725}" type="datetimeFigureOut">
              <a:rPr lang="tr-TR" smtClean="0"/>
              <a:t>24.02.2022</a:t>
            </a:fld>
            <a:endParaRPr lang="tr-TR"/>
          </a:p>
        </p:txBody>
      </p:sp>
      <p:sp>
        <p:nvSpPr>
          <p:cNvPr id="8" name="Altbilgi Yer Tutucusu 7"/>
          <p:cNvSpPr>
            <a:spLocks noGrp="1"/>
          </p:cNvSpPr>
          <p:nvPr>
            <p:ph type="ftr" sz="quarter" idx="11"/>
          </p:nvPr>
        </p:nvSpPr>
        <p:spPr>
          <a:xfrm>
            <a:off x="304800" y="6409944"/>
            <a:ext cx="3581400" cy="365760"/>
          </a:xfrm>
        </p:spPr>
        <p:txBody>
          <a:bodyPr/>
          <a:lstStyle/>
          <a:p>
            <a:endParaRPr lang="tr-TR"/>
          </a:p>
        </p:txBody>
      </p:sp>
      <p:sp>
        <p:nvSpPr>
          <p:cNvPr id="15" name="Düz Bağlayıcı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4343400" y="1042416"/>
            <a:ext cx="457200" cy="441325"/>
          </a:xfrm>
        </p:spPr>
        <p:txBody>
          <a:bodyPr/>
          <a:lstStyle>
            <a:lvl1pPr algn="ctr">
              <a:defRPr/>
            </a:lvl1pPr>
          </a:lstStyle>
          <a:p>
            <a:fld id="{480C798E-E01D-4B2F-9283-655E97DF3FBC}"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9BFCC13F-7424-4839-BC46-E7969B5D8725}" type="datetimeFigureOut">
              <a:rPr lang="tr-TR" smtClean="0"/>
              <a:t>24.02.2022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4343400" y="1036020"/>
            <a:ext cx="457200" cy="441325"/>
          </a:xfrm>
        </p:spPr>
        <p:txBody>
          <a:bodyPr/>
          <a:lstStyle/>
          <a:p>
            <a:fld id="{480C798E-E01D-4B2F-9283-655E97DF3FB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9BFCC13F-7424-4839-BC46-E7969B5D8725}" type="datetimeFigureOut">
              <a:rPr lang="tr-TR" smtClean="0"/>
              <a:t>24.02.2022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0C798E-E01D-4B2F-9283-655E97DF3FB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0C798E-E01D-4B2F-9283-655E97DF3FBC}" type="slidenum">
              <a:rPr lang="tr-TR" smtClean="0"/>
              <a:t>‹#›</a:t>
            </a:fld>
            <a:endParaRPr lang="tr-TR"/>
          </a:p>
        </p:txBody>
      </p:sp>
      <p:sp>
        <p:nvSpPr>
          <p:cNvPr id="21" name="Dikdörtgen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9BFCC13F-7424-4839-BC46-E7969B5D8725}" type="datetimeFigureOut">
              <a:rPr lang="tr-TR" smtClean="0"/>
              <a:t>24.02.2022</a:t>
            </a:fld>
            <a:endParaRPr lang="tr-TR"/>
          </a:p>
        </p:txBody>
      </p:sp>
      <p:sp>
        <p:nvSpPr>
          <p:cNvPr id="6" name="Altbilgi Yer Tutucusu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371600" y="312738"/>
            <a:ext cx="457200" cy="441325"/>
          </a:xfrm>
        </p:spPr>
        <p:txBody>
          <a:bodyPr/>
          <a:lstStyle/>
          <a:p>
            <a:fld id="{480C798E-E01D-4B2F-9283-655E97DF3FBC}" type="slidenum">
              <a:rPr lang="tr-TR" smtClean="0"/>
              <a:t>‹#›</a:t>
            </a:fld>
            <a:endParaRPr lang="tr-TR"/>
          </a:p>
        </p:txBody>
      </p:sp>
      <p:sp>
        <p:nvSpPr>
          <p:cNvPr id="2" name="Başlık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5788152" y="6404984"/>
            <a:ext cx="3044952" cy="365760"/>
          </a:xfrm>
        </p:spPr>
        <p:txBody>
          <a:bodyPr/>
          <a:lstStyle/>
          <a:p>
            <a:fld id="{9BFCC13F-7424-4839-BC46-E7969B5D8725}" type="datetimeFigureOut">
              <a:rPr lang="tr-TR" smtClean="0"/>
              <a:t>24.02.2022</a:t>
            </a:fld>
            <a:endParaRPr lang="tr-TR"/>
          </a:p>
        </p:txBody>
      </p:sp>
      <p:sp>
        <p:nvSpPr>
          <p:cNvPr id="6" name="Altbilgi Yer Tutucusu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BFCC13F-7424-4839-BC46-E7969B5D8725}" type="datetimeFigureOut">
              <a:rPr lang="tr-TR" smtClean="0"/>
              <a:t>24.02.2022</a:t>
            </a:fld>
            <a:endParaRPr lang="tr-TR"/>
          </a:p>
        </p:txBody>
      </p:sp>
      <p:sp>
        <p:nvSpPr>
          <p:cNvPr id="3" name="Altbilgi Yer Tutucusu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0C798E-E01D-4B2F-9283-655E97DF3FBC}" type="slidenum">
              <a:rPr lang="tr-TR" smtClean="0"/>
              <a:t>‹#›</a:t>
            </a:fld>
            <a:endParaRPr lang="tr-TR"/>
          </a:p>
        </p:txBody>
      </p:sp>
      <p:sp>
        <p:nvSpPr>
          <p:cNvPr id="22" name="Başlık Yer Tutucusu 21"/>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23528" y="2708920"/>
            <a:ext cx="8568952" cy="2697832"/>
          </a:xfrm>
        </p:spPr>
        <p:txBody>
          <a:bodyPr>
            <a:normAutofit fontScale="92500" lnSpcReduction="10000"/>
          </a:bodyPr>
          <a:lstStyle/>
          <a:p>
            <a:endParaRPr lang="tr-TR" sz="3600" dirty="0" smtClean="0"/>
          </a:p>
          <a:p>
            <a:r>
              <a:rPr lang="tr-TR" sz="2800" dirty="0" smtClean="0">
                <a:solidFill>
                  <a:schemeClr val="accent1"/>
                </a:solidFill>
              </a:rPr>
              <a:t>KAMU GÖREVLİLERİ ETİK DAVRANIŞ İLKELERİ</a:t>
            </a:r>
          </a:p>
          <a:p>
            <a:endParaRPr lang="tr-TR" sz="2800" dirty="0" smtClean="0">
              <a:solidFill>
                <a:schemeClr val="accent1"/>
              </a:solidFill>
            </a:endParaRPr>
          </a:p>
          <a:p>
            <a:r>
              <a:rPr lang="tr-TR" sz="2800" dirty="0" smtClean="0">
                <a:solidFill>
                  <a:schemeClr val="accent1"/>
                </a:solidFill>
              </a:rPr>
              <a:t>EĞİTİM </a:t>
            </a:r>
            <a:r>
              <a:rPr lang="tr-TR" sz="2800" dirty="0">
                <a:solidFill>
                  <a:schemeClr val="accent1"/>
                </a:solidFill>
              </a:rPr>
              <a:t>-ÖĞRETİM HİZMETİ VERENLER İÇİN MESLEKİ ETİK İLKELER</a:t>
            </a:r>
          </a:p>
        </p:txBody>
      </p:sp>
      <p:sp>
        <p:nvSpPr>
          <p:cNvPr id="2" name="Başlık 1"/>
          <p:cNvSpPr>
            <a:spLocks noGrp="1"/>
          </p:cNvSpPr>
          <p:nvPr>
            <p:ph type="ctrTitle"/>
          </p:nvPr>
        </p:nvSpPr>
        <p:spPr>
          <a:xfrm>
            <a:off x="393874" y="217992"/>
            <a:ext cx="8574678" cy="2346911"/>
          </a:xfrm>
        </p:spPr>
        <p:txBody>
          <a:bodyPr>
            <a:normAutofit fontScale="90000"/>
          </a:bodyPr>
          <a:lstStyle/>
          <a:p>
            <a:r>
              <a:rPr lang="tr-TR" sz="1300" b="1" dirty="0" smtClean="0">
                <a:solidFill>
                  <a:schemeClr val="tx1"/>
                </a:solidFill>
                <a:latin typeface="Times New Roman" pitchFamily="18" charset="0"/>
                <a:cs typeface="Times New Roman" pitchFamily="18" charset="0"/>
              </a:rPr>
              <a:t>T.C.</a:t>
            </a:r>
            <a:br>
              <a:rPr lang="tr-TR" sz="1300" b="1" dirty="0" smtClean="0">
                <a:solidFill>
                  <a:schemeClr val="tx1"/>
                </a:solidFill>
                <a:latin typeface="Times New Roman" pitchFamily="18" charset="0"/>
                <a:cs typeface="Times New Roman" pitchFamily="18" charset="0"/>
              </a:rPr>
            </a:br>
            <a:r>
              <a:rPr lang="tr-TR" sz="1300" b="1" dirty="0" smtClean="0">
                <a:solidFill>
                  <a:schemeClr val="tx1"/>
                </a:solidFill>
                <a:latin typeface="Times New Roman" pitchFamily="18" charset="0"/>
                <a:cs typeface="Times New Roman" pitchFamily="18" charset="0"/>
              </a:rPr>
              <a:t>SINDIRGI KAYMAKAMLIĞI</a:t>
            </a:r>
            <a:br>
              <a:rPr lang="tr-TR" sz="1300" b="1" dirty="0" smtClean="0">
                <a:solidFill>
                  <a:schemeClr val="tx1"/>
                </a:solidFill>
                <a:latin typeface="Times New Roman" pitchFamily="18" charset="0"/>
                <a:cs typeface="Times New Roman" pitchFamily="18" charset="0"/>
              </a:rPr>
            </a:br>
            <a:r>
              <a:rPr lang="tr-TR" sz="1300" dirty="0" smtClean="0">
                <a:solidFill>
                  <a:schemeClr val="tx1"/>
                </a:solidFill>
                <a:latin typeface="Times New Roman" pitchFamily="18" charset="0"/>
                <a:cs typeface="Times New Roman" pitchFamily="18" charset="0"/>
              </a:rPr>
              <a:t>Halk Eğitimi Merkezi Müdürlüğü</a:t>
            </a:r>
            <a:br>
              <a:rPr lang="tr-TR" sz="1300" dirty="0" smtClean="0">
                <a:solidFill>
                  <a:schemeClr val="tx1"/>
                </a:solidFill>
                <a:latin typeface="Times New Roman" pitchFamily="18" charset="0"/>
                <a:cs typeface="Times New Roman" pitchFamily="18" charset="0"/>
              </a:rPr>
            </a:br>
            <a:r>
              <a:rPr lang="tr-TR" sz="1300" dirty="0">
                <a:solidFill>
                  <a:schemeClr val="tx1"/>
                </a:solidFill>
                <a:latin typeface="Times New Roman" pitchFamily="18" charset="0"/>
                <a:cs typeface="Times New Roman" pitchFamily="18" charset="0"/>
              </a:rPr>
              <a:t/>
            </a:r>
            <a:br>
              <a:rPr lang="tr-TR" sz="1300" dirty="0">
                <a:solidFill>
                  <a:schemeClr val="tx1"/>
                </a:solidFill>
                <a:latin typeface="Times New Roman" pitchFamily="18" charset="0"/>
                <a:cs typeface="Times New Roman" pitchFamily="18" charset="0"/>
              </a:rPr>
            </a:br>
            <a:r>
              <a:rPr lang="tr-TR" sz="1300" dirty="0" smtClean="0">
                <a:solidFill>
                  <a:schemeClr val="tx1"/>
                </a:solidFill>
                <a:latin typeface="Times New Roman" pitchFamily="18" charset="0"/>
                <a:cs typeface="Times New Roman" pitchFamily="18" charset="0"/>
              </a:rPr>
              <a:t/>
            </a:r>
            <a:br>
              <a:rPr lang="tr-TR" sz="1300" dirty="0" smtClean="0">
                <a:solidFill>
                  <a:schemeClr val="tx1"/>
                </a:solidFill>
                <a:latin typeface="Times New Roman" pitchFamily="18" charset="0"/>
                <a:cs typeface="Times New Roman" pitchFamily="18" charset="0"/>
              </a:rPr>
            </a:br>
            <a:r>
              <a:rPr lang="tr-TR" sz="1300" dirty="0" smtClean="0">
                <a:solidFill>
                  <a:schemeClr val="tx1"/>
                </a:solidFill>
                <a:latin typeface="Times New Roman" pitchFamily="18" charset="0"/>
                <a:cs typeface="Times New Roman" pitchFamily="18" charset="0"/>
              </a:rPr>
              <a:t/>
            </a:r>
            <a:br>
              <a:rPr lang="tr-TR" sz="1300" dirty="0" smtClean="0">
                <a:solidFill>
                  <a:schemeClr val="tx1"/>
                </a:solidFill>
                <a:latin typeface="Times New Roman" pitchFamily="18" charset="0"/>
                <a:cs typeface="Times New Roman" pitchFamily="18" charset="0"/>
              </a:rPr>
            </a:br>
            <a:r>
              <a:rPr lang="tr-TR" sz="4400" dirty="0" smtClean="0">
                <a:solidFill>
                  <a:schemeClr val="accent3">
                    <a:lumMod val="75000"/>
                  </a:schemeClr>
                </a:solidFill>
              </a:rPr>
              <a:t/>
            </a:r>
            <a:br>
              <a:rPr lang="tr-TR" sz="4400" dirty="0" smtClean="0">
                <a:solidFill>
                  <a:schemeClr val="accent3">
                    <a:lumMod val="75000"/>
                  </a:schemeClr>
                </a:solidFill>
              </a:rPr>
            </a:br>
            <a:endParaRPr lang="tr-TR" dirty="0"/>
          </a:p>
        </p:txBody>
      </p:sp>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4157" y="188640"/>
            <a:ext cx="874395" cy="842010"/>
          </a:xfrm>
          <a:prstGeom prst="rect">
            <a:avLst/>
          </a:prstGeom>
          <a:noFill/>
          <a:ln>
            <a:noFill/>
          </a:ln>
        </p:spPr>
      </p:pic>
      <p:pic>
        <p:nvPicPr>
          <p:cNvPr id="6" name="Resim 5"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7" name="Metin kutusu 6"/>
          <p:cNvSpPr txBox="1"/>
          <p:nvPr/>
        </p:nvSpPr>
        <p:spPr>
          <a:xfrm>
            <a:off x="175448" y="6412686"/>
            <a:ext cx="8717032" cy="369332"/>
          </a:xfrm>
          <a:prstGeom prst="rect">
            <a:avLst/>
          </a:prstGeom>
          <a:noFill/>
        </p:spPr>
        <p:txBody>
          <a:bodyPr wrap="square" rtlCol="0">
            <a:spAutoFit/>
          </a:bodyPr>
          <a:lstStyle/>
          <a:p>
            <a:endParaRPr lang="tr-TR" dirty="0"/>
          </a:p>
        </p:txBody>
      </p:sp>
    </p:spTree>
    <p:extLst>
      <p:ext uri="{BB962C8B-B14F-4D97-AF65-F5344CB8AC3E}">
        <p14:creationId xmlns:p14="http://schemas.microsoft.com/office/powerpoint/2010/main" val="1709142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175448" y="1443841"/>
            <a:ext cx="8356992" cy="2585323"/>
          </a:xfrm>
          <a:prstGeom prst="rect">
            <a:avLst/>
          </a:prstGeom>
        </p:spPr>
        <p:txBody>
          <a:bodyPr wrap="square">
            <a:spAutoFit/>
          </a:bodyPr>
          <a:lstStyle/>
          <a:p>
            <a:r>
              <a:rPr lang="tr-TR" dirty="0"/>
              <a:t>Yetkili makamlara bildirim</a:t>
            </a:r>
          </a:p>
          <a:p>
            <a:r>
              <a:rPr lang="tr-TR" dirty="0"/>
              <a:t>	Madde 12 — Kamu görevlileri, bu Yönetmelikte belirlenen etik davranış ilkeleriyle bağdaşmayan veya yasadışı iş ve eylemlerde bulunmalarının talep edilmesi halinde veya hizmetlerini yürütürken bu tür bir eylem veya işlemden haberdar olduklarında ya da gördüklerinde durumu yetkili makamlara bildirirler.</a:t>
            </a:r>
          </a:p>
          <a:p>
            <a:r>
              <a:rPr lang="tr-TR" dirty="0"/>
              <a:t>	Kurum ve kuruluş amirleri, ihbarda bulunan kamu görevlilerinin kimliğini gizli tutar ve kendilerine herhangi bir zarar gelmemesi için gerekli tedbirleri alırlar. </a:t>
            </a:r>
          </a:p>
        </p:txBody>
      </p:sp>
    </p:spTree>
    <p:extLst>
      <p:ext uri="{BB962C8B-B14F-4D97-AF65-F5344CB8AC3E}">
        <p14:creationId xmlns:p14="http://schemas.microsoft.com/office/powerpoint/2010/main" val="132278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29324" y="1412776"/>
            <a:ext cx="8419139" cy="3416320"/>
          </a:xfrm>
          <a:prstGeom prst="rect">
            <a:avLst/>
          </a:prstGeom>
        </p:spPr>
        <p:txBody>
          <a:bodyPr wrap="square">
            <a:spAutoFit/>
          </a:bodyPr>
          <a:lstStyle/>
          <a:p>
            <a:r>
              <a:rPr lang="tr-TR" dirty="0"/>
              <a:t>Çıkar çatışmasından kaçınma</a:t>
            </a:r>
          </a:p>
          <a:p>
            <a:r>
              <a:rPr lang="tr-TR" dirty="0"/>
              <a:t>	Madde 13 — Çıkar çatışması; kamu görevlilerinin görevlerini tarafsız ve objektif şekilde icra etmelerini etkileyen ya da etkiliyormuş gibi gözüken ve kendilerine, yakınlarına, arkadaşlarına ya da ilişkide bulunduğu kişi ya da kuruluşlara sağlanan her türlü menfaati ve onlarla ilgili mali ya da diğer yükümlülükleri </a:t>
            </a:r>
            <a:r>
              <a:rPr lang="tr-TR" dirty="0" err="1"/>
              <a:t>vebenzeri</a:t>
            </a:r>
            <a:r>
              <a:rPr lang="tr-TR" dirty="0"/>
              <a:t> şahsi çıkarlara sahip olmaları halini ifade eder.</a:t>
            </a:r>
          </a:p>
          <a:p>
            <a:r>
              <a:rPr lang="tr-TR" dirty="0"/>
              <a:t>	Kamu görevlileri, çıkar çatışmasında şahsi sorumluluğa sahiptir ve çıkar çatışmasının doğabileceği durumu genellikle şahsen bilen kişiler oldukları için, herhangi bir potansiyel ya da gerçek çıkar çatışması konusunda dikkatli davranır, çıkar çatışmasından kaçınmak için gerekli adımları atar, çıkar çatışmasının farkına varır varmaz durumu üstlerine bildirir ve çıkar çatışması kapsamına giren menfaatlerden kendilerini uzak tutarlar. </a:t>
            </a:r>
          </a:p>
        </p:txBody>
      </p:sp>
    </p:spTree>
    <p:extLst>
      <p:ext uri="{BB962C8B-B14F-4D97-AF65-F5344CB8AC3E}">
        <p14:creationId xmlns:p14="http://schemas.microsoft.com/office/powerpoint/2010/main" val="3750606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418013" y="1088175"/>
            <a:ext cx="8278868" cy="4801314"/>
          </a:xfrm>
          <a:prstGeom prst="rect">
            <a:avLst/>
          </a:prstGeom>
        </p:spPr>
        <p:txBody>
          <a:bodyPr wrap="square">
            <a:spAutoFit/>
          </a:bodyPr>
          <a:lstStyle/>
          <a:p>
            <a:r>
              <a:rPr lang="tr-TR" dirty="0"/>
              <a:t>Görev ve yetkilerin menfaat sağlamak amacıyla kullanılmaması</a:t>
            </a:r>
          </a:p>
          <a:p>
            <a:r>
              <a:rPr lang="tr-TR" dirty="0"/>
              <a:t>	Madde 14 — Kamu görevlileri; görev, unvan ve yetkilerini kullanarak kendileri, yakınları veya üçüncü kişiler lehine menfaat sağlayamaz ve aracılıkta bulunamazlar, akraba, eş, dost ve </a:t>
            </a:r>
            <a:r>
              <a:rPr lang="tr-TR" dirty="0" err="1"/>
              <a:t>hemşehri</a:t>
            </a:r>
            <a:r>
              <a:rPr lang="tr-TR" dirty="0"/>
              <a:t> kayırmacılığı, siyasal kayırmacılık veya herhangi bir nedenle ayrımcılık veya kayırmacılık yapamazlar.</a:t>
            </a:r>
          </a:p>
          <a:p>
            <a:r>
              <a:rPr lang="tr-TR" dirty="0"/>
              <a:t>	Kamu görevlileri, görev, unvan ve yetkilerini kullanarak kendilerinin veya başkalarının kitap, dergi, kaset, cd ve benzeri ürünlerinin satışını ve dağıtımını yaptıramaz; herhangi bir kurum, vakıf, dernek veya spor kulübüne yardım, bağış ve benzeri nitelikte menfaat sağlayamazlar.</a:t>
            </a:r>
          </a:p>
          <a:p>
            <a:r>
              <a:rPr lang="tr-TR" dirty="0"/>
              <a:t>	Kamu görevlileri, görevlerinin ifası sırasında ya da bu görevlerin sonucu olarak elde ettikleri resmi veya gizli nitelikteki bilgileri, kendilerine, yakınlarına veya üçüncü kişilere doğrudan veya dolaylı olarak ekonomik, siyasal veya sosyal nitelikte bir menfaat elde etmek için kullanamazlar, görevdeyken ve görevden ayrıldıktan sonra yetkili makamlar dışında hiçbir kurum, kuruluş veya kişiye açıklayamazlar.</a:t>
            </a:r>
          </a:p>
          <a:p>
            <a:r>
              <a:rPr lang="tr-TR" dirty="0"/>
              <a:t>	Kamu görevlileri, seçim kampanyalarında görev yaptığı kurumun kaynaklarını doğrudan veya dolaylı olarak kullanamaz ve kullandıramazlar.</a:t>
            </a:r>
          </a:p>
        </p:txBody>
      </p:sp>
    </p:spTree>
    <p:extLst>
      <p:ext uri="{BB962C8B-B14F-4D97-AF65-F5344CB8AC3E}">
        <p14:creationId xmlns:p14="http://schemas.microsoft.com/office/powerpoint/2010/main" val="1004233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628623" y="1412776"/>
            <a:ext cx="8278868" cy="4247317"/>
          </a:xfrm>
          <a:prstGeom prst="rect">
            <a:avLst/>
          </a:prstGeom>
        </p:spPr>
        <p:txBody>
          <a:bodyPr wrap="square">
            <a:spAutoFit/>
          </a:bodyPr>
          <a:lstStyle/>
          <a:p>
            <a:r>
              <a:rPr lang="tr-TR" dirty="0"/>
              <a:t>Hediye alma ve menfaat sağlama yasağı</a:t>
            </a:r>
          </a:p>
          <a:p>
            <a:r>
              <a:rPr lang="tr-TR" dirty="0"/>
              <a:t>	Madde 15 — Kamu görevlisinin tarafsızlığını, performansını, kararını veya görevini </a:t>
            </a:r>
            <a:r>
              <a:rPr lang="tr-TR" dirty="0" smtClean="0"/>
              <a:t>yapmasını etkileyen </a:t>
            </a:r>
            <a:r>
              <a:rPr lang="tr-TR" dirty="0"/>
              <a:t>veya etkileme ihtimali bulunan, ekonomik değeri olan ya da olmayan, doğrudan ya da dolaylı olarak kabul edilen her türlü eşya ve menfaat hediye kapsamındadır. </a:t>
            </a:r>
          </a:p>
          <a:p>
            <a:r>
              <a:rPr lang="tr-TR" dirty="0"/>
              <a:t>	Kamu görevlilerinin hediye almaması, kamu görevlisine hediye verilmemesi ve görev sebebiyle çıkar sağlanmaması temel ilkedir.</a:t>
            </a:r>
          </a:p>
          <a:p>
            <a:r>
              <a:rPr lang="tr-TR" dirty="0"/>
              <a:t>	Kamu görevlileri, yürüttükleri görevle ilgili bir iş, hizmet veya menfaat ilişkisi olan gerçek veya tüzel kişilerden kendileri, yakınları veya üçüncü kişi veya kuruluşlar için doğrudan doğruya veya aracı eliyle herhangi bir hediye alamazlar ve menfaat sağlayamazlar.</a:t>
            </a:r>
          </a:p>
          <a:p>
            <a:r>
              <a:rPr lang="tr-TR" dirty="0"/>
              <a:t>	Kamu görevlileri, kamu kaynaklarını kullanarak hediye veremez, resmi gün, tören ve bayramlar dışında, hiçbir gerçek veya tüzel kişiye çelenk veya çiçek gönderemezler; görev ve hizmetle ilgisi olmayan kutlama, duyuru ve anma ilanları veremezler.</a:t>
            </a:r>
          </a:p>
        </p:txBody>
      </p:sp>
    </p:spTree>
    <p:extLst>
      <p:ext uri="{BB962C8B-B14F-4D97-AF65-F5344CB8AC3E}">
        <p14:creationId xmlns:p14="http://schemas.microsoft.com/office/powerpoint/2010/main" val="4277082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549413" y="1484784"/>
            <a:ext cx="7920880" cy="1477328"/>
          </a:xfrm>
          <a:prstGeom prst="rect">
            <a:avLst/>
          </a:prstGeom>
        </p:spPr>
        <p:txBody>
          <a:bodyPr wrap="square">
            <a:spAutoFit/>
          </a:bodyPr>
          <a:lstStyle/>
          <a:p>
            <a:r>
              <a:rPr lang="tr-TR" dirty="0"/>
              <a:t>Kamu malları ve kaynaklarının kullanımı</a:t>
            </a:r>
          </a:p>
          <a:p>
            <a:r>
              <a:rPr lang="tr-TR" dirty="0"/>
              <a:t>	Madde 16 — Kamu görevlileri, kamu bina ve taşıtları ile diğer kamu malları ve </a:t>
            </a:r>
            <a:r>
              <a:rPr lang="tr-TR" dirty="0" smtClean="0"/>
              <a:t>kaynaklarını kamusal </a:t>
            </a:r>
            <a:r>
              <a:rPr lang="tr-TR" dirty="0"/>
              <a:t>amaçlar ve hizmet gerekleri dışında kullanamaz ve kullandıramazlar, bunları korur ve her an hizmete hazır halde bulundurmak için gerekli tedbirleri alırlar.</a:t>
            </a:r>
          </a:p>
        </p:txBody>
      </p:sp>
    </p:spTree>
    <p:extLst>
      <p:ext uri="{BB962C8B-B14F-4D97-AF65-F5344CB8AC3E}">
        <p14:creationId xmlns:p14="http://schemas.microsoft.com/office/powerpoint/2010/main" val="1145224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467544" y="1484784"/>
            <a:ext cx="8280920" cy="1477328"/>
          </a:xfrm>
          <a:prstGeom prst="rect">
            <a:avLst/>
          </a:prstGeom>
        </p:spPr>
        <p:txBody>
          <a:bodyPr wrap="square">
            <a:spAutoFit/>
          </a:bodyPr>
          <a:lstStyle/>
          <a:p>
            <a:r>
              <a:rPr lang="tr-TR" dirty="0"/>
              <a:t>Savurganlıktan kaçınma</a:t>
            </a:r>
          </a:p>
          <a:p>
            <a:r>
              <a:rPr lang="tr-TR" dirty="0"/>
              <a:t>	Madde 17 — Kamu görevlileri, kamu bina ve taşıtları ile diğer kamu malları ve kaynaklarının kullanımında israf ve savurganlıktan kaçınır; mesai süresini, kamu </a:t>
            </a:r>
            <a:r>
              <a:rPr lang="tr-TR" dirty="0" err="1"/>
              <a:t>mallarını,kaynaklarını</a:t>
            </a:r>
            <a:r>
              <a:rPr lang="tr-TR" dirty="0"/>
              <a:t>, işgücünü ve imkanlarını kullanırken etkin, verimli ve tutumlu davranırlar.</a:t>
            </a:r>
          </a:p>
        </p:txBody>
      </p:sp>
    </p:spTree>
    <p:extLst>
      <p:ext uri="{BB962C8B-B14F-4D97-AF65-F5344CB8AC3E}">
        <p14:creationId xmlns:p14="http://schemas.microsoft.com/office/powerpoint/2010/main" val="4200208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23528" y="1988840"/>
            <a:ext cx="8208912" cy="1200329"/>
          </a:xfrm>
          <a:prstGeom prst="rect">
            <a:avLst/>
          </a:prstGeom>
        </p:spPr>
        <p:txBody>
          <a:bodyPr wrap="square">
            <a:spAutoFit/>
          </a:bodyPr>
          <a:lstStyle/>
          <a:p>
            <a:r>
              <a:rPr lang="tr-TR" dirty="0"/>
              <a:t>	</a:t>
            </a:r>
            <a:r>
              <a:rPr lang="tr-TR" dirty="0" smtClean="0"/>
              <a:t>Bağlayıcı açıklamalar </a:t>
            </a:r>
            <a:r>
              <a:rPr lang="tr-TR" dirty="0"/>
              <a:t>ve gerçek dışı beyan</a:t>
            </a:r>
          </a:p>
          <a:p>
            <a:r>
              <a:rPr lang="tr-TR" dirty="0"/>
              <a:t>	Madde 18 — Kamu görevlileri, görevlerini yerine getirirken yetkilerini aşarak </a:t>
            </a:r>
            <a:r>
              <a:rPr lang="tr-TR" dirty="0" smtClean="0"/>
              <a:t>çalıştıkları kurumlarını </a:t>
            </a:r>
            <a:r>
              <a:rPr lang="tr-TR" dirty="0"/>
              <a:t>bağlayıcı açıklama, taahhüt, vaat veya girişimlerde bulunamazlar, aldatıcı ve gerçek dışı beyanat veremezler.</a:t>
            </a:r>
          </a:p>
        </p:txBody>
      </p:sp>
    </p:spTree>
    <p:extLst>
      <p:ext uri="{BB962C8B-B14F-4D97-AF65-F5344CB8AC3E}">
        <p14:creationId xmlns:p14="http://schemas.microsoft.com/office/powerpoint/2010/main" val="2495327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23528" y="1628800"/>
            <a:ext cx="8583963" cy="3693319"/>
          </a:xfrm>
          <a:prstGeom prst="rect">
            <a:avLst/>
          </a:prstGeom>
        </p:spPr>
        <p:txBody>
          <a:bodyPr wrap="square">
            <a:spAutoFit/>
          </a:bodyPr>
          <a:lstStyle/>
          <a:p>
            <a:r>
              <a:rPr lang="tr-TR" dirty="0"/>
              <a:t>Bilgi verme, saydamlık ve katılımcılık</a:t>
            </a:r>
          </a:p>
          <a:p>
            <a:r>
              <a:rPr lang="tr-TR" dirty="0"/>
              <a:t>	Madde 19 — Kamu görevlileri, halkın bilgi edinme hakkını kullanmasına yardımcı olurlar. Gerçek ve tüzel kişilerin talep etmesi halinde istenen bilgi veya belgeleri, 4982 sayılı Bilgi Edinme Hakkı Kanununda belirlenen istisnalar dışında, usulüne uygun olarak verirler.</a:t>
            </a:r>
          </a:p>
          <a:p>
            <a:r>
              <a:rPr lang="tr-TR" dirty="0"/>
              <a:t>	Üst yöneticiler, ilgili kanunların izin verdiği çerçevede, kurumlarının ihale süreçlerini, faaliyet ve denetim </a:t>
            </a:r>
            <a:r>
              <a:rPr lang="tr-TR" dirty="0" smtClean="0"/>
              <a:t>raporlarını uygun </a:t>
            </a:r>
            <a:r>
              <a:rPr lang="tr-TR" dirty="0"/>
              <a:t>araçlarla kamuoyunun bilgisine sunarlar.</a:t>
            </a:r>
          </a:p>
          <a:p>
            <a:r>
              <a:rPr lang="tr-TR" dirty="0"/>
              <a:t>	Kamu görevlileri, kamu hizmetleri ile ilgili temel kararların hazırlanması, olgunlaştırılması, alınması ve bu kararların uygulanması aşamalarından birine, bir kaçına veya tamamına, aksine yasal bir hüküm olmadıkça, o karardan doğrudan ya da dolaylı olarak etkilenecek olanların katkıda bulunmasını sağlamaya dikkat ederler.</a:t>
            </a:r>
          </a:p>
        </p:txBody>
      </p:sp>
    </p:spTree>
    <p:extLst>
      <p:ext uri="{BB962C8B-B14F-4D97-AF65-F5344CB8AC3E}">
        <p14:creationId xmlns:p14="http://schemas.microsoft.com/office/powerpoint/2010/main" val="3700996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95536" y="1340768"/>
            <a:ext cx="8352928" cy="4524315"/>
          </a:xfrm>
          <a:prstGeom prst="rect">
            <a:avLst/>
          </a:prstGeom>
        </p:spPr>
        <p:txBody>
          <a:bodyPr wrap="square">
            <a:spAutoFit/>
          </a:bodyPr>
          <a:lstStyle/>
          <a:p>
            <a:r>
              <a:rPr lang="tr-TR" dirty="0"/>
              <a:t>Yöneticilerin hesap verme sorumluluğu</a:t>
            </a:r>
          </a:p>
          <a:p>
            <a:r>
              <a:rPr lang="tr-TR" dirty="0"/>
              <a:t>	Madde 20 — Kamu görevlileri, kamu hizmetlerinin yerine getirilmesi sırasında sorumlulukları ve yükümlülükleri konusunda hesap verebilir ve kamusal değerlendirme ve denetime her zaman açık ve hazır olurlar.</a:t>
            </a:r>
          </a:p>
          <a:p>
            <a:r>
              <a:rPr lang="tr-TR" dirty="0"/>
              <a:t>	Yönetici kamu görevlileri, kurumlarının amaç ve politikalarına uygun olmayan işlem veya eylemleri engellemek için görev ve yetkilerinin gerektirdiği önlemleri zamanında alırlar. </a:t>
            </a:r>
          </a:p>
          <a:p>
            <a:r>
              <a:rPr lang="tr-TR" dirty="0"/>
              <a:t>	Yönetici kamu görevlileri, yetkisi içindeki personelin yolsuzluk yapmasını önlemek için gerekli tedbirleri alırlar. Bu tedbirler; yasal ve idari düzenlemeleri uygulamayı, eğitim ve bilgilendirme konusunda uygun çalışmalar yapmayı, personelinin karşı karşıya kaldığı mali ve diğer zorluklar konusunda dikkatli davranmayı ve kişisel davranışlarıyla personeline örnek olmayı kapsar.</a:t>
            </a:r>
          </a:p>
          <a:p>
            <a:r>
              <a:rPr lang="tr-TR" dirty="0"/>
              <a:t>	Yönetici kamu görevlileri, personeline etik davranış ilkeleri konusunda uygun eğitimi sağlamak, bu ilkelere uyulup uyulmadığını gözetlemek, geliriyle bağdaşmayan yaşantısını izlemek ve etik davranış konusunda rehberlik etmekle yükümlüdür.</a:t>
            </a:r>
          </a:p>
        </p:txBody>
      </p:sp>
    </p:spTree>
    <p:extLst>
      <p:ext uri="{BB962C8B-B14F-4D97-AF65-F5344CB8AC3E}">
        <p14:creationId xmlns:p14="http://schemas.microsoft.com/office/powerpoint/2010/main" val="980075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95536" y="1443841"/>
            <a:ext cx="8352928" cy="2585323"/>
          </a:xfrm>
          <a:prstGeom prst="rect">
            <a:avLst/>
          </a:prstGeom>
        </p:spPr>
        <p:txBody>
          <a:bodyPr wrap="square">
            <a:spAutoFit/>
          </a:bodyPr>
          <a:lstStyle/>
          <a:p>
            <a:r>
              <a:rPr lang="tr-TR" dirty="0"/>
              <a:t>Eski kamu görevlileriyle ilişkiler</a:t>
            </a:r>
          </a:p>
          <a:p>
            <a:r>
              <a:rPr lang="tr-TR" dirty="0"/>
              <a:t>	Madde 21 — Kamu görevlileri, eski kamu görevlilerini kamu hizmetlerinden ayrıcalıklı </a:t>
            </a:r>
            <a:r>
              <a:rPr lang="tr-TR" dirty="0" smtClean="0"/>
              <a:t>bir şekilde </a:t>
            </a:r>
            <a:r>
              <a:rPr lang="tr-TR" dirty="0"/>
              <a:t>faydalandıramaz, onlara imtiyazlı muamelede bulunamaz.</a:t>
            </a:r>
          </a:p>
          <a:p>
            <a:r>
              <a:rPr lang="tr-TR" dirty="0"/>
              <a:t>	Kamu görevlerinden ayrılan kişilere, ilgili kanunlardaki hükümler ve süreler saklı kalmak kaydıyla, daha önce görev yaptıkları kurum veya kuruluştan, doğrudan veya dolaylı olarak herhangi bir yüklenicilik, komisyonculuk, temsilcilik, bilirkişilik, aracılık veya benzeri görev ve </a:t>
            </a:r>
            <a:r>
              <a:rPr lang="tr-TR" dirty="0" err="1" smtClean="0"/>
              <a:t>işv</a:t>
            </a:r>
            <a:r>
              <a:rPr lang="tr-TR" dirty="0" smtClean="0"/>
              <a:t> erilemez</a:t>
            </a:r>
            <a:r>
              <a:rPr lang="tr-TR" dirty="0"/>
              <a:t>. </a:t>
            </a:r>
          </a:p>
        </p:txBody>
      </p:sp>
    </p:spTree>
    <p:extLst>
      <p:ext uri="{BB962C8B-B14F-4D97-AF65-F5344CB8AC3E}">
        <p14:creationId xmlns:p14="http://schemas.microsoft.com/office/powerpoint/2010/main" val="529187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9" name="Dikdörtgen 8"/>
          <p:cNvSpPr/>
          <p:nvPr/>
        </p:nvSpPr>
        <p:spPr>
          <a:xfrm>
            <a:off x="618751" y="426735"/>
            <a:ext cx="7637559" cy="400110"/>
          </a:xfrm>
          <a:prstGeom prst="rect">
            <a:avLst/>
          </a:prstGeom>
        </p:spPr>
        <p:txBody>
          <a:bodyPr wrap="square">
            <a:spAutoFit/>
          </a:bodyPr>
          <a:lstStyle/>
          <a:p>
            <a:pPr algn="ctr"/>
            <a:r>
              <a:rPr lang="tr-TR" sz="2000" dirty="0" smtClean="0"/>
              <a:t>KAMU GÖREVLİLERİ ETİK DAVRANIŞ İLKELERİ</a:t>
            </a:r>
            <a:endParaRPr lang="tr-TR" sz="2000" dirty="0"/>
          </a:p>
        </p:txBody>
      </p:sp>
      <p:sp>
        <p:nvSpPr>
          <p:cNvPr id="10" name="Dikdörtgen 9"/>
          <p:cNvSpPr/>
          <p:nvPr/>
        </p:nvSpPr>
        <p:spPr>
          <a:xfrm>
            <a:off x="395536" y="2413338"/>
            <a:ext cx="8208912" cy="369332"/>
          </a:xfrm>
          <a:prstGeom prst="rect">
            <a:avLst/>
          </a:prstGeom>
        </p:spPr>
        <p:txBody>
          <a:bodyPr wrap="square">
            <a:spAutoFit/>
          </a:bodyPr>
          <a:lstStyle/>
          <a:p>
            <a:endParaRPr lang="tr-TR" dirty="0"/>
          </a:p>
        </p:txBody>
      </p:sp>
      <p:sp>
        <p:nvSpPr>
          <p:cNvPr id="12" name="Dikdörtgen 11"/>
          <p:cNvSpPr/>
          <p:nvPr/>
        </p:nvSpPr>
        <p:spPr>
          <a:xfrm>
            <a:off x="931850" y="826845"/>
            <a:ext cx="7101246" cy="5355312"/>
          </a:xfrm>
          <a:prstGeom prst="rect">
            <a:avLst/>
          </a:prstGeom>
        </p:spPr>
        <p:txBody>
          <a:bodyPr wrap="square">
            <a:spAutoFit/>
          </a:bodyPr>
          <a:lstStyle/>
          <a:p>
            <a:r>
              <a:rPr lang="tr-TR" dirty="0"/>
              <a:t>Görevin yerine getirilmesinde kamu hizmeti bilinci</a:t>
            </a:r>
          </a:p>
          <a:p>
            <a:r>
              <a:rPr lang="tr-TR" dirty="0"/>
              <a:t>Halka hizmet bilinci</a:t>
            </a:r>
          </a:p>
          <a:p>
            <a:r>
              <a:rPr lang="tr-TR" dirty="0"/>
              <a:t>Hizmet standartlarına uyma</a:t>
            </a:r>
          </a:p>
          <a:p>
            <a:r>
              <a:rPr lang="tr-TR" dirty="0"/>
              <a:t>Amaç ve misyona bağlılık</a:t>
            </a:r>
          </a:p>
          <a:p>
            <a:r>
              <a:rPr lang="tr-TR" dirty="0"/>
              <a:t>Dürüstlük ve tarafsızlık</a:t>
            </a:r>
          </a:p>
          <a:p>
            <a:r>
              <a:rPr lang="tr-TR" dirty="0"/>
              <a:t>Saygınlık ve güven</a:t>
            </a:r>
          </a:p>
          <a:p>
            <a:r>
              <a:rPr lang="tr-TR" dirty="0"/>
              <a:t>Nezaket ve saygı</a:t>
            </a:r>
          </a:p>
          <a:p>
            <a:r>
              <a:rPr lang="tr-TR" dirty="0"/>
              <a:t>Yetkili makamlara bildirim</a:t>
            </a:r>
          </a:p>
          <a:p>
            <a:r>
              <a:rPr lang="tr-TR" dirty="0"/>
              <a:t>Çıkar çatışmasından kaçınma</a:t>
            </a:r>
          </a:p>
          <a:p>
            <a:r>
              <a:rPr lang="tr-TR" dirty="0"/>
              <a:t>Görev ve yetkilerin menfaat sağlamak amacıyla kullanılmaması</a:t>
            </a:r>
          </a:p>
          <a:p>
            <a:r>
              <a:rPr lang="tr-TR" dirty="0"/>
              <a:t>Hediye alma ve menfaat sağlama yasağı</a:t>
            </a:r>
          </a:p>
          <a:p>
            <a:r>
              <a:rPr lang="tr-TR" dirty="0"/>
              <a:t>Kamu malları ve kaynaklarının </a:t>
            </a:r>
            <a:r>
              <a:rPr lang="tr-TR" dirty="0" smtClean="0"/>
              <a:t>kullanımı</a:t>
            </a:r>
          </a:p>
          <a:p>
            <a:r>
              <a:rPr lang="tr-TR" dirty="0"/>
              <a:t>Savurganlıktan kaçınma</a:t>
            </a:r>
          </a:p>
          <a:p>
            <a:r>
              <a:rPr lang="tr-TR" dirty="0"/>
              <a:t>Bağlayıcı açıklamalar ve gerçek dışı beyan</a:t>
            </a:r>
          </a:p>
          <a:p>
            <a:r>
              <a:rPr lang="tr-TR" dirty="0"/>
              <a:t>Bilgi verme saydamlık ve katılımcılık</a:t>
            </a:r>
          </a:p>
          <a:p>
            <a:r>
              <a:rPr lang="tr-TR" dirty="0"/>
              <a:t>Yöneticilerin hesap verme sorumluluğu</a:t>
            </a:r>
          </a:p>
          <a:p>
            <a:r>
              <a:rPr lang="tr-TR" dirty="0"/>
              <a:t>Eski kamu görevlileriyle ilişkiler</a:t>
            </a:r>
          </a:p>
          <a:p>
            <a:r>
              <a:rPr lang="tr-TR" dirty="0"/>
              <a:t>Mal bildiriminde bulunma</a:t>
            </a:r>
          </a:p>
          <a:p>
            <a:endParaRPr lang="tr-TR" dirty="0"/>
          </a:p>
        </p:txBody>
      </p:sp>
    </p:spTree>
    <p:extLst>
      <p:ext uri="{BB962C8B-B14F-4D97-AF65-F5344CB8AC3E}">
        <p14:creationId xmlns:p14="http://schemas.microsoft.com/office/powerpoint/2010/main" val="327310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560647" y="1916832"/>
            <a:ext cx="8367939" cy="2585323"/>
          </a:xfrm>
          <a:prstGeom prst="rect">
            <a:avLst/>
          </a:prstGeom>
        </p:spPr>
        <p:txBody>
          <a:bodyPr wrap="square">
            <a:spAutoFit/>
          </a:bodyPr>
          <a:lstStyle/>
          <a:p>
            <a:r>
              <a:rPr lang="tr-TR" dirty="0"/>
              <a:t>Mal bildiriminde bulunma</a:t>
            </a:r>
          </a:p>
          <a:p>
            <a:r>
              <a:rPr lang="tr-TR" dirty="0"/>
              <a:t>	Madde 22 — Kamu görevlileri, kendileriyle eşlerine ve velayeti altındaki çocuklarına ait taşınır ve taşınmazları, alacak ve borçları hakkında, 3628 sayılı Mal Bildiriminde Bulunulması, Rüşvet ve Yolsuzluklarla Mücadele Kanunu hükümleri uyarınca, yetkili makama mal bildiriminde bulunurlar. </a:t>
            </a:r>
          </a:p>
          <a:p>
            <a:r>
              <a:rPr lang="tr-TR" dirty="0"/>
              <a:t>	Kurul, gerek gördüğü takdirde mal bildirimlerini inceleme yetkisine sahiptir. Mal bildirimlerindeki bilgilerin doğruluğunun kontrolü amacıyla ilgili kişi ve kuruluşlar (bankalar ve özel finans kurumları dahil) talep edilen bilgileri, en geç otuz gün içinde Kurula vermekle yükümlüdürler.</a:t>
            </a:r>
          </a:p>
        </p:txBody>
      </p:sp>
    </p:spTree>
    <p:extLst>
      <p:ext uri="{BB962C8B-B14F-4D97-AF65-F5344CB8AC3E}">
        <p14:creationId xmlns:p14="http://schemas.microsoft.com/office/powerpoint/2010/main" val="192582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23528" y="1988840"/>
            <a:ext cx="7848872" cy="646331"/>
          </a:xfrm>
          <a:prstGeom prst="rect">
            <a:avLst/>
          </a:prstGeom>
        </p:spPr>
        <p:txBody>
          <a:bodyPr wrap="square">
            <a:spAutoFit/>
          </a:bodyPr>
          <a:lstStyle/>
          <a:p>
            <a:pPr algn="ctr"/>
            <a:r>
              <a:rPr lang="tr-TR" dirty="0"/>
              <a:t>EĞİTİM -ÖĞRETİM HİZMETİ </a:t>
            </a:r>
            <a:r>
              <a:rPr lang="tr-TR" dirty="0" smtClean="0"/>
              <a:t>VERENLER</a:t>
            </a:r>
          </a:p>
          <a:p>
            <a:pPr algn="ctr"/>
            <a:r>
              <a:rPr lang="tr-TR" dirty="0" smtClean="0"/>
              <a:t> </a:t>
            </a:r>
            <a:r>
              <a:rPr lang="tr-TR" dirty="0"/>
              <a:t>İÇİN MESLEKİ ETİK İLKELER</a:t>
            </a:r>
          </a:p>
        </p:txBody>
      </p:sp>
    </p:spTree>
    <p:extLst>
      <p:ext uri="{BB962C8B-B14F-4D97-AF65-F5344CB8AC3E}">
        <p14:creationId xmlns:p14="http://schemas.microsoft.com/office/powerpoint/2010/main" val="3760580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5" name="Dikdörtgen 4"/>
          <p:cNvSpPr/>
          <p:nvPr/>
        </p:nvSpPr>
        <p:spPr>
          <a:xfrm>
            <a:off x="1763688" y="401464"/>
            <a:ext cx="5976664" cy="369332"/>
          </a:xfrm>
          <a:prstGeom prst="rect">
            <a:avLst/>
          </a:prstGeom>
        </p:spPr>
        <p:txBody>
          <a:bodyPr wrap="square">
            <a:spAutoFit/>
          </a:bodyPr>
          <a:lstStyle/>
          <a:p>
            <a:r>
              <a:rPr lang="tr-TR" dirty="0"/>
              <a:t>I-ÖĞRENCİLER İLE İLİŞKİLERDE ETİK İLKELER</a:t>
            </a:r>
          </a:p>
        </p:txBody>
      </p:sp>
      <p:sp>
        <p:nvSpPr>
          <p:cNvPr id="7" name="Dikdörtgen 6"/>
          <p:cNvSpPr/>
          <p:nvPr/>
        </p:nvSpPr>
        <p:spPr>
          <a:xfrm>
            <a:off x="467543" y="1720840"/>
            <a:ext cx="8439948" cy="3785652"/>
          </a:xfrm>
          <a:prstGeom prst="rect">
            <a:avLst/>
          </a:prstGeom>
        </p:spPr>
        <p:txBody>
          <a:bodyPr wrap="square">
            <a:spAutoFit/>
          </a:bodyPr>
          <a:lstStyle/>
          <a:p>
            <a:r>
              <a:rPr lang="tr-TR" sz="2000" b="1" dirty="0"/>
              <a:t>1. Sevgi ve Saygı</a:t>
            </a:r>
          </a:p>
          <a:p>
            <a:r>
              <a:rPr lang="tr-TR" sz="2000" dirty="0"/>
              <a:t>Eğitim ve öğretim faaliyetleri başlangıcından son aşamasına kadar, sevgi ve saygı üzerine dayandırılır. Eğitimci; herhangi bir düzey farkı ve eksikliği gözetmeden bütün öğrencileri severek, sevdiğini hissettirerek, onlara sevgiyi aşılar. Küçüklere karşı sevginin, büyüklere karşı saygının önemini anlatırken öncelikle kendisi örnek olur, öğrenciyi utandıracak, onurunu kıracak söz ve davranışlardan hassasiyetle kaçınır</a:t>
            </a:r>
            <a:r>
              <a:rPr lang="tr-TR" sz="2000" dirty="0" smtClean="0"/>
              <a:t>.</a:t>
            </a:r>
          </a:p>
          <a:p>
            <a:endParaRPr lang="tr-TR" sz="2000" dirty="0"/>
          </a:p>
          <a:p>
            <a:r>
              <a:rPr lang="tr-TR" sz="2000" b="1" dirty="0"/>
              <a:t>2. İyi Örnek Olma</a:t>
            </a:r>
          </a:p>
          <a:p>
            <a:r>
              <a:rPr lang="tr-TR" sz="2000" dirty="0"/>
              <a:t>Eğitimci; söz, davranış, hal, hareket ve görüntüsü ile öğrencilere iyi örnek olur, bilgi birikimiyle öğrencilerde öğrenme istek ve azmini uyandırır. Kötü örnek oluşturacak tutum ve davranışlardan kaçınır.</a:t>
            </a:r>
          </a:p>
        </p:txBody>
      </p:sp>
    </p:spTree>
    <p:extLst>
      <p:ext uri="{BB962C8B-B14F-4D97-AF65-F5344CB8AC3E}">
        <p14:creationId xmlns:p14="http://schemas.microsoft.com/office/powerpoint/2010/main" val="3698366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pic>
        <p:nvPicPr>
          <p:cNvPr id="2" name="Resim 1"/>
          <p:cNvPicPr>
            <a:picLocks noChangeAspect="1"/>
          </p:cNvPicPr>
          <p:nvPr/>
        </p:nvPicPr>
        <p:blipFill>
          <a:blip r:embed="rId5"/>
          <a:stretch>
            <a:fillRect/>
          </a:stretch>
        </p:blipFill>
        <p:spPr>
          <a:xfrm>
            <a:off x="1497287" y="385344"/>
            <a:ext cx="6029467" cy="499915"/>
          </a:xfrm>
          <a:prstGeom prst="rect">
            <a:avLst/>
          </a:prstGeom>
        </p:spPr>
      </p:pic>
      <p:sp>
        <p:nvSpPr>
          <p:cNvPr id="6" name="Dikdörtgen 5"/>
          <p:cNvSpPr/>
          <p:nvPr/>
        </p:nvSpPr>
        <p:spPr>
          <a:xfrm>
            <a:off x="539552" y="1582341"/>
            <a:ext cx="8136904" cy="2585323"/>
          </a:xfrm>
          <a:prstGeom prst="rect">
            <a:avLst/>
          </a:prstGeom>
        </p:spPr>
        <p:txBody>
          <a:bodyPr wrap="square">
            <a:spAutoFit/>
          </a:bodyPr>
          <a:lstStyle/>
          <a:p>
            <a:r>
              <a:rPr lang="tr-TR" b="1" dirty="0"/>
              <a:t>3.Anlayışlı ve Hoşgörülü Olma</a:t>
            </a:r>
          </a:p>
          <a:p>
            <a:r>
              <a:rPr lang="tr-TR" dirty="0"/>
              <a:t>Eğitimci, özellikleri bakımından farklılık gösteren bütün öğrencilere diğerleri gibi anlayış ve hoşgörü ile yaklaşır</a:t>
            </a:r>
            <a:r>
              <a:rPr lang="tr-TR" dirty="0" smtClean="0"/>
              <a:t>.</a:t>
            </a:r>
          </a:p>
          <a:p>
            <a:endParaRPr lang="tr-TR" dirty="0"/>
          </a:p>
          <a:p>
            <a:r>
              <a:rPr lang="tr-TR" b="1" dirty="0"/>
              <a:t>4. Adil ve Eşit Davranma</a:t>
            </a:r>
          </a:p>
          <a:p>
            <a:r>
              <a:rPr lang="tr-TR" dirty="0"/>
              <a:t>Eğitimci; mesleğini icra ederken öncelikle insan haklarına saygı duyarak; ırk, dil, din, renk, siyasi görüş ve aile statüsü gözetmeden, öğrencilere adil ve eşit davranır. Öğrencilere eğitim-öğretim fırsatlarından adil yararlanma hakkı tanır, her öğrenciye eşit şekilde ilgi göstererek onların iyi yetişmelerini sağlar.</a:t>
            </a:r>
          </a:p>
        </p:txBody>
      </p:sp>
    </p:spTree>
    <p:extLst>
      <p:ext uri="{BB962C8B-B14F-4D97-AF65-F5344CB8AC3E}">
        <p14:creationId xmlns:p14="http://schemas.microsoft.com/office/powerpoint/2010/main" val="2097887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pic>
        <p:nvPicPr>
          <p:cNvPr id="2" name="Resim 1"/>
          <p:cNvPicPr>
            <a:picLocks noChangeAspect="1"/>
          </p:cNvPicPr>
          <p:nvPr/>
        </p:nvPicPr>
        <p:blipFill>
          <a:blip r:embed="rId5"/>
          <a:stretch>
            <a:fillRect/>
          </a:stretch>
        </p:blipFill>
        <p:spPr>
          <a:xfrm>
            <a:off x="1497287" y="385344"/>
            <a:ext cx="6029467" cy="499915"/>
          </a:xfrm>
          <a:prstGeom prst="rect">
            <a:avLst/>
          </a:prstGeom>
        </p:spPr>
      </p:pic>
      <p:sp>
        <p:nvSpPr>
          <p:cNvPr id="3" name="Dikdörtgen 2"/>
          <p:cNvSpPr/>
          <p:nvPr/>
        </p:nvSpPr>
        <p:spPr>
          <a:xfrm>
            <a:off x="251520" y="1844824"/>
            <a:ext cx="8424936" cy="3139321"/>
          </a:xfrm>
          <a:prstGeom prst="rect">
            <a:avLst/>
          </a:prstGeom>
        </p:spPr>
        <p:txBody>
          <a:bodyPr wrap="square">
            <a:spAutoFit/>
          </a:bodyPr>
          <a:lstStyle/>
          <a:p>
            <a:r>
              <a:rPr lang="tr-TR" b="1" dirty="0"/>
              <a:t>5. Öğrencinin Gelişimini Gözetme</a:t>
            </a:r>
          </a:p>
          <a:p>
            <a:r>
              <a:rPr lang="tr-TR" dirty="0"/>
              <a:t>Eğitimci; öğrencilerin fiziksel, duygusal, sosyal, kültürel ve ahlaki gelişimlerini gözetir, bu doğrultuda öğrencileri ile samimi ve güvene dayalı iletişim kurar. Derslerde öğrencilerin kendini rahat bir şekilde ifade etmesi, derse katılımları konusunda onları cesaretlendirir. Bedenen ve ruhen sağlıklı, iyi ahlaklı, kendine güvenen, sorumluluk sahibi bireyler yetiştirmek için gereken çabayı gösterir</a:t>
            </a:r>
            <a:r>
              <a:rPr lang="tr-TR" dirty="0" smtClean="0"/>
              <a:t>.</a:t>
            </a:r>
            <a:endParaRPr lang="tr-TR" dirty="0"/>
          </a:p>
          <a:p>
            <a:r>
              <a:rPr lang="tr-TR" b="1" dirty="0"/>
              <a:t>6. Öğrenciye Ait Bilgileri Saklama</a:t>
            </a:r>
          </a:p>
          <a:p>
            <a:r>
              <a:rPr lang="tr-TR" dirty="0"/>
              <a:t>Eğitimci; öğrenciyle ilgili edindiği bilgilerin gizliliğine riayet eder, yasal zorunluluklar ve acil durumlar dışında bu gizli bilgileri korur ve kimseyle paylaşmaz. Öğrencinin özel hayatına ait bilgileri, ailesinin dışında kimseye açıklamaz.</a:t>
            </a:r>
          </a:p>
        </p:txBody>
      </p:sp>
    </p:spTree>
    <p:extLst>
      <p:ext uri="{BB962C8B-B14F-4D97-AF65-F5344CB8AC3E}">
        <p14:creationId xmlns:p14="http://schemas.microsoft.com/office/powerpoint/2010/main" val="3700132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pic>
        <p:nvPicPr>
          <p:cNvPr id="2" name="Resim 1"/>
          <p:cNvPicPr>
            <a:picLocks noChangeAspect="1"/>
          </p:cNvPicPr>
          <p:nvPr/>
        </p:nvPicPr>
        <p:blipFill>
          <a:blip r:embed="rId5"/>
          <a:stretch>
            <a:fillRect/>
          </a:stretch>
        </p:blipFill>
        <p:spPr>
          <a:xfrm>
            <a:off x="1497287" y="385344"/>
            <a:ext cx="6029467" cy="499915"/>
          </a:xfrm>
          <a:prstGeom prst="rect">
            <a:avLst/>
          </a:prstGeom>
        </p:spPr>
      </p:pic>
      <p:sp>
        <p:nvSpPr>
          <p:cNvPr id="3" name="Dikdörtgen 2"/>
          <p:cNvSpPr/>
          <p:nvPr/>
        </p:nvSpPr>
        <p:spPr>
          <a:xfrm>
            <a:off x="539552" y="1305342"/>
            <a:ext cx="8280920" cy="2893100"/>
          </a:xfrm>
          <a:prstGeom prst="rect">
            <a:avLst/>
          </a:prstGeom>
        </p:spPr>
        <p:txBody>
          <a:bodyPr wrap="square">
            <a:spAutoFit/>
          </a:bodyPr>
          <a:lstStyle/>
          <a:p>
            <a:r>
              <a:rPr lang="tr-TR" b="1" dirty="0"/>
              <a:t>7. Menfi Psikolojik Durumları Yansıtmama </a:t>
            </a:r>
          </a:p>
          <a:p>
            <a:r>
              <a:rPr lang="tr-TR" dirty="0"/>
              <a:t>Eğitimci; kişisel, ailevi ve çevresel nedenlerle üzüntü, sıkıntı, mutsuzluk gibi kişisel durumlarını öğrencilere yansıtmaz ve onları açıklamaz. </a:t>
            </a:r>
          </a:p>
          <a:p>
            <a:endParaRPr lang="tr-TR" dirty="0"/>
          </a:p>
          <a:p>
            <a:endParaRPr lang="tr-TR" dirty="0"/>
          </a:p>
          <a:p>
            <a:r>
              <a:rPr lang="tr-TR" sz="2000" b="1" dirty="0"/>
              <a:t>8. Kötü Muameleden Kaçınma </a:t>
            </a:r>
          </a:p>
          <a:p>
            <a:r>
              <a:rPr lang="tr-TR" dirty="0"/>
              <a:t>Eğitimci; öğrencinin beden ve ruh sağlığını, fiziksel, sosyal gelişimini ve eğitimini olumsuz yönde etkileyecek şekilde davranmaz. Bir öğrencinin okul içinde ve okul dışında kötü muameleye uğradığını fark ettiğinde gerekli tedbirleri alır, durumu yetkili makamlara bildirir.</a:t>
            </a:r>
          </a:p>
        </p:txBody>
      </p:sp>
    </p:spTree>
    <p:extLst>
      <p:ext uri="{BB962C8B-B14F-4D97-AF65-F5344CB8AC3E}">
        <p14:creationId xmlns:p14="http://schemas.microsoft.com/office/powerpoint/2010/main" val="26015639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3" name="Dikdörtgen 2"/>
          <p:cNvSpPr/>
          <p:nvPr/>
        </p:nvSpPr>
        <p:spPr>
          <a:xfrm>
            <a:off x="1524000" y="312136"/>
            <a:ext cx="6216352" cy="369332"/>
          </a:xfrm>
          <a:prstGeom prst="rect">
            <a:avLst/>
          </a:prstGeom>
        </p:spPr>
        <p:txBody>
          <a:bodyPr wrap="square">
            <a:spAutoFit/>
          </a:bodyPr>
          <a:lstStyle/>
          <a:p>
            <a:r>
              <a:rPr lang="tr-TR" dirty="0"/>
              <a:t>II-EĞİTİM MESLEĞİNE İLİŞKİN ETİK İLKELER</a:t>
            </a:r>
          </a:p>
        </p:txBody>
      </p:sp>
      <p:sp>
        <p:nvSpPr>
          <p:cNvPr id="6" name="Dikdörtgen 5"/>
          <p:cNvSpPr/>
          <p:nvPr/>
        </p:nvSpPr>
        <p:spPr>
          <a:xfrm>
            <a:off x="395536" y="1374784"/>
            <a:ext cx="8161076" cy="3139321"/>
          </a:xfrm>
          <a:prstGeom prst="rect">
            <a:avLst/>
          </a:prstGeom>
        </p:spPr>
        <p:txBody>
          <a:bodyPr wrap="square">
            <a:spAutoFit/>
          </a:bodyPr>
          <a:lstStyle/>
          <a:p>
            <a:r>
              <a:rPr lang="tr-TR" b="1" dirty="0"/>
              <a:t>9. Mesleki Yeterlilik</a:t>
            </a:r>
          </a:p>
          <a:p>
            <a:r>
              <a:rPr lang="tr-TR" dirty="0"/>
              <a:t>Eğitimci; saygın ve onurlu bir mesleğin mensubu olduğu bilinci ile hareket eder. Görevinin gerektirdiği bilgi, nitelik ve yeteneklere sahip olabilmek için, her türlü bilgiyi, bilimsel ve teknolojik gelişmeleri takip ederek gelişimini sürdürür. Mesleğini sevmediği izlenimini gösterecek davranışlardan kaçınır.</a:t>
            </a:r>
          </a:p>
          <a:p>
            <a:endParaRPr lang="tr-TR" b="1" dirty="0"/>
          </a:p>
          <a:p>
            <a:r>
              <a:rPr lang="tr-TR" b="1" dirty="0"/>
              <a:t>10. Sağlıklı ve Güvenli Eğitim Ortamı Sağlama</a:t>
            </a:r>
          </a:p>
          <a:p>
            <a:r>
              <a:rPr lang="tr-TR" dirty="0"/>
              <a:t>Eğitimci, eğitim ve öğretim ortamında öğrenci sağlığını ve güvenliğini tehdit edebilecek her türlü unsurun ortadan kaldırılması konusunda üzerine düşen sorumluluğu yerine getirir, eğitim ve öğretimin güven ve düzen içinde yapılmasını sağlar.</a:t>
            </a:r>
          </a:p>
        </p:txBody>
      </p:sp>
    </p:spTree>
    <p:extLst>
      <p:ext uri="{BB962C8B-B14F-4D97-AF65-F5344CB8AC3E}">
        <p14:creationId xmlns:p14="http://schemas.microsoft.com/office/powerpoint/2010/main" val="417119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3" name="Dikdörtgen 2"/>
          <p:cNvSpPr/>
          <p:nvPr/>
        </p:nvSpPr>
        <p:spPr>
          <a:xfrm>
            <a:off x="1524000" y="312136"/>
            <a:ext cx="6216352" cy="369332"/>
          </a:xfrm>
          <a:prstGeom prst="rect">
            <a:avLst/>
          </a:prstGeom>
        </p:spPr>
        <p:txBody>
          <a:bodyPr wrap="square">
            <a:spAutoFit/>
          </a:bodyPr>
          <a:lstStyle/>
          <a:p>
            <a:r>
              <a:rPr lang="tr-TR" dirty="0"/>
              <a:t>II-EĞİTİM MESLEĞİNE İLİŞKİN ETİK İLKELER</a:t>
            </a:r>
          </a:p>
        </p:txBody>
      </p:sp>
      <p:sp>
        <p:nvSpPr>
          <p:cNvPr id="2" name="Dikdörtgen 1"/>
          <p:cNvSpPr/>
          <p:nvPr/>
        </p:nvSpPr>
        <p:spPr>
          <a:xfrm>
            <a:off x="395536" y="1305342"/>
            <a:ext cx="8280920" cy="2862322"/>
          </a:xfrm>
          <a:prstGeom prst="rect">
            <a:avLst/>
          </a:prstGeom>
        </p:spPr>
        <p:txBody>
          <a:bodyPr wrap="square">
            <a:spAutoFit/>
          </a:bodyPr>
          <a:lstStyle/>
          <a:p>
            <a:r>
              <a:rPr lang="tr-TR" b="1" dirty="0"/>
              <a:t>11. Mesai ve Ders Saatlerine Uyma</a:t>
            </a:r>
          </a:p>
          <a:p>
            <a:r>
              <a:rPr lang="tr-TR" dirty="0"/>
              <a:t>Eğitimci, mesai ve ders saatlerine titizlikle uyar; derse geç girerek, dersten erken ayrılarak ya da gerçeğe aykırı mazeretler üreterek eğitim sürecini kesintiye uğratmaz. Ders saatlerini etkin ve verimli kullanır. Dersten geç ayrılmak suretiyle öğrencinin dinlenme hakkını engellemez</a:t>
            </a:r>
            <a:r>
              <a:rPr lang="tr-TR" dirty="0" smtClean="0"/>
              <a:t>.</a:t>
            </a:r>
          </a:p>
          <a:p>
            <a:endParaRPr lang="tr-TR" dirty="0"/>
          </a:p>
          <a:p>
            <a:r>
              <a:rPr lang="tr-TR" b="1" dirty="0"/>
              <a:t>12. Hediye Alma </a:t>
            </a:r>
          </a:p>
          <a:p>
            <a:r>
              <a:rPr lang="tr-TR" dirty="0"/>
              <a:t>Eğitimci, Öğretmenler Günü gibi özel gün ve haftalarda verilen, maddi değeri olmayan sembolik nitelikteki hediyeler hariç, mesleki kararını ve tarafsızlığını etkilemesi muhtemel herhangi bir hediyeyi kabul etmez. </a:t>
            </a:r>
          </a:p>
        </p:txBody>
      </p:sp>
    </p:spTree>
    <p:extLst>
      <p:ext uri="{BB962C8B-B14F-4D97-AF65-F5344CB8AC3E}">
        <p14:creationId xmlns:p14="http://schemas.microsoft.com/office/powerpoint/2010/main" val="37171510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23528" y="1340768"/>
            <a:ext cx="8308182" cy="2862322"/>
          </a:xfrm>
          <a:prstGeom prst="rect">
            <a:avLst/>
          </a:prstGeom>
        </p:spPr>
        <p:txBody>
          <a:bodyPr wrap="square">
            <a:spAutoFit/>
          </a:bodyPr>
          <a:lstStyle/>
          <a:p>
            <a:r>
              <a:rPr lang="tr-TR" dirty="0"/>
              <a:t>III- EĞİTİMCİLERLE İLİŞKİLERDE ETİK </a:t>
            </a:r>
            <a:r>
              <a:rPr lang="tr-TR" dirty="0" smtClean="0"/>
              <a:t>İLKELER</a:t>
            </a:r>
          </a:p>
          <a:p>
            <a:endParaRPr lang="tr-TR" dirty="0"/>
          </a:p>
          <a:p>
            <a:r>
              <a:rPr lang="tr-TR" dirty="0"/>
              <a:t>Eğitimci; meslektaşları arasında ırk, dil, din, renk, cinsiyet, siyasi görüş ve aile statüsüne dayalı ayrımcılık yapmaz. Meslektaşlarına, öğrencilerle ilgili güven sarsıcı veya önyargılı yaklaşmalara neden olacak şekilde telkin ve yönlendirmede bulunmaz. Meslektaşları ile ilgili edindiği bilgilerde gizliliğe riayet eder. Öğrencilerin huzurunda ve değişik ortamlarda meslektaşları aleyhine söz söylemez, olumsuz söz ve davranışlardan kaçınır. Meslektaşları ile öğrencilerin kaliteli bir eğitim-öğretim alması için işbirliği yapar, bu süreçte karşılaştığı sorunları okul yönetimi ile paylaşır.</a:t>
            </a:r>
          </a:p>
        </p:txBody>
      </p:sp>
    </p:spTree>
    <p:extLst>
      <p:ext uri="{BB962C8B-B14F-4D97-AF65-F5344CB8AC3E}">
        <p14:creationId xmlns:p14="http://schemas.microsoft.com/office/powerpoint/2010/main" val="28538175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95536" y="1859340"/>
            <a:ext cx="8280920" cy="2031325"/>
          </a:xfrm>
          <a:prstGeom prst="rect">
            <a:avLst/>
          </a:prstGeom>
        </p:spPr>
        <p:txBody>
          <a:bodyPr wrap="square">
            <a:spAutoFit/>
          </a:bodyPr>
          <a:lstStyle/>
          <a:p>
            <a:r>
              <a:rPr lang="tr-TR" dirty="0"/>
              <a:t>IV-VELİLER İLE İLİŞKİLERDE ETİK </a:t>
            </a:r>
            <a:r>
              <a:rPr lang="tr-TR" dirty="0" smtClean="0"/>
              <a:t>İLKELER</a:t>
            </a:r>
          </a:p>
          <a:p>
            <a:endParaRPr lang="tr-TR" dirty="0"/>
          </a:p>
          <a:p>
            <a:r>
              <a:rPr lang="tr-TR" dirty="0"/>
              <a:t>Eğitimci, öğrencilerin sosyal, fiziksel, duygusal, kültürel, ahlaki, manevi ve düşünsel açıdan gelişimlerini sağlamak, beceri ve yeteneklerini ortaya çıkarmak için velilerle iyi iletişim kurar. Çocuklarıyla gerektiği gibi ilgilenmeleri konusunda velileri yönlendirir. Veliler arasında ırk, dil, din, renk, cinsiyet, siyasi görüş, ve aile statüsüne dayalı ayrımcılık yapmaz.</a:t>
            </a:r>
          </a:p>
        </p:txBody>
      </p:sp>
    </p:spTree>
    <p:extLst>
      <p:ext uri="{BB962C8B-B14F-4D97-AF65-F5344CB8AC3E}">
        <p14:creationId xmlns:p14="http://schemas.microsoft.com/office/powerpoint/2010/main" val="778235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9" name="Dikdörtgen 8"/>
          <p:cNvSpPr/>
          <p:nvPr/>
        </p:nvSpPr>
        <p:spPr>
          <a:xfrm>
            <a:off x="395536" y="1268760"/>
            <a:ext cx="7637559" cy="400110"/>
          </a:xfrm>
          <a:prstGeom prst="rect">
            <a:avLst/>
          </a:prstGeom>
        </p:spPr>
        <p:txBody>
          <a:bodyPr wrap="square">
            <a:spAutoFit/>
          </a:bodyPr>
          <a:lstStyle/>
          <a:p>
            <a:r>
              <a:rPr lang="tr-TR" sz="2000" dirty="0"/>
              <a:t>Görevin Yerine Getirilmesinde </a:t>
            </a:r>
            <a:r>
              <a:rPr lang="tr-TR" sz="2000" dirty="0" smtClean="0"/>
              <a:t>Kamu </a:t>
            </a:r>
            <a:r>
              <a:rPr lang="tr-TR" sz="2000" dirty="0"/>
              <a:t>Hizmeti Bilinci</a:t>
            </a:r>
          </a:p>
        </p:txBody>
      </p:sp>
      <p:sp>
        <p:nvSpPr>
          <p:cNvPr id="10" name="Dikdörtgen 9"/>
          <p:cNvSpPr/>
          <p:nvPr/>
        </p:nvSpPr>
        <p:spPr>
          <a:xfrm>
            <a:off x="395536" y="2413338"/>
            <a:ext cx="8208912" cy="1477328"/>
          </a:xfrm>
          <a:prstGeom prst="rect">
            <a:avLst/>
          </a:prstGeom>
        </p:spPr>
        <p:txBody>
          <a:bodyPr wrap="square">
            <a:spAutoFit/>
          </a:bodyPr>
          <a:lstStyle/>
          <a:p>
            <a:r>
              <a:rPr lang="tr-TR" dirty="0"/>
              <a:t>Görevin yerine getirilmesinde kamu hizmeti bilinci</a:t>
            </a:r>
          </a:p>
          <a:p>
            <a:r>
              <a:rPr lang="tr-TR" dirty="0"/>
              <a:t>	Madde 5 — Kamu görevlileri, kamu hizmetlerinin yerine getirilmesinde; sürekli gelişimi, katılımcılığı, saydamlığı, tarafsızlığı, dürüstlüğü, kamu yararını gözetmeyi, hesap verebilirliği, öngörülebilirliği, hizmette </a:t>
            </a:r>
            <a:r>
              <a:rPr lang="tr-TR" dirty="0" err="1"/>
              <a:t>yerindenliğive</a:t>
            </a:r>
            <a:r>
              <a:rPr lang="tr-TR" dirty="0"/>
              <a:t> beyana güveni esas alırlar.</a:t>
            </a:r>
          </a:p>
        </p:txBody>
      </p:sp>
    </p:spTree>
    <p:extLst>
      <p:ext uri="{BB962C8B-B14F-4D97-AF65-F5344CB8AC3E}">
        <p14:creationId xmlns:p14="http://schemas.microsoft.com/office/powerpoint/2010/main" val="3708865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170245741"/>
              </p:ext>
            </p:extLst>
          </p:nvPr>
        </p:nvGraphicFramePr>
        <p:xfrm>
          <a:off x="1524000" y="1397000"/>
          <a:ext cx="700844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Resim 4" descr="C:\Users\HEM MÜDÜR\Desktop\LOGOLAR\Kaymakamlık Logo -KÜÇÜK-.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048" y="214297"/>
            <a:ext cx="874395" cy="842010"/>
          </a:xfrm>
          <a:prstGeom prst="rect">
            <a:avLst/>
          </a:prstGeom>
          <a:noFill/>
          <a:ln>
            <a:noFill/>
          </a:ln>
        </p:spPr>
      </p:pic>
      <p:pic>
        <p:nvPicPr>
          <p:cNvPr id="7" name="Resim 6" descr="C:\Users\HEM MÜDÜR\Desktop\LOGO SINHEM FOTO GENÇLİK 2019\SINDIRGI HALK EĞİTİM 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3" name="Dikdörtgen 2"/>
          <p:cNvSpPr/>
          <p:nvPr/>
        </p:nvSpPr>
        <p:spPr>
          <a:xfrm>
            <a:off x="1524000" y="312136"/>
            <a:ext cx="6216352" cy="369332"/>
          </a:xfrm>
          <a:prstGeom prst="rect">
            <a:avLst/>
          </a:prstGeom>
        </p:spPr>
        <p:txBody>
          <a:bodyPr wrap="square">
            <a:spAutoFit/>
          </a:bodyPr>
          <a:lstStyle/>
          <a:p>
            <a:r>
              <a:rPr lang="tr-TR" dirty="0"/>
              <a:t>II-EĞİTİM MESLEĞİNE İLİŞKİN ETİK İLKELER</a:t>
            </a:r>
          </a:p>
        </p:txBody>
      </p:sp>
      <p:sp>
        <p:nvSpPr>
          <p:cNvPr id="2" name="Dikdörtgen 1"/>
          <p:cNvSpPr/>
          <p:nvPr/>
        </p:nvSpPr>
        <p:spPr>
          <a:xfrm>
            <a:off x="467544" y="1997839"/>
            <a:ext cx="8064896" cy="2031325"/>
          </a:xfrm>
          <a:prstGeom prst="rect">
            <a:avLst/>
          </a:prstGeom>
        </p:spPr>
        <p:txBody>
          <a:bodyPr wrap="square">
            <a:spAutoFit/>
          </a:bodyPr>
          <a:lstStyle/>
          <a:p>
            <a:r>
              <a:rPr lang="tr-TR" dirty="0"/>
              <a:t>V- OKUL YÖNETİMİ VE TOPLUM İLE İLİŞKİLERDE ETİK </a:t>
            </a:r>
            <a:r>
              <a:rPr lang="tr-TR" dirty="0" smtClean="0"/>
              <a:t>İLKELER</a:t>
            </a:r>
          </a:p>
          <a:p>
            <a:endParaRPr lang="tr-TR" dirty="0"/>
          </a:p>
          <a:p>
            <a:r>
              <a:rPr lang="tr-TR" dirty="0"/>
              <a:t>Eğitimci; öğrencilerin kaliteli bir eğitim-öğretim hizmeti almasını sağlamak için okul yönetimi ile işbirliği yapar, bu süreçte karşılaştığı sorunları yetkili birime bildirir. Kurum kaynaklarını etkili, verimli ve tutumlu kullanır. Topluma karşı pozitif ve aktif rol sergiler, sorumluluklarını yerine getirerek örnek olur.</a:t>
            </a:r>
          </a:p>
        </p:txBody>
      </p:sp>
    </p:spTree>
    <p:extLst>
      <p:ext uri="{BB962C8B-B14F-4D97-AF65-F5344CB8AC3E}">
        <p14:creationId xmlns:p14="http://schemas.microsoft.com/office/powerpoint/2010/main" val="4030123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467544" y="1484784"/>
            <a:ext cx="2561920" cy="400110"/>
          </a:xfrm>
          <a:prstGeom prst="rect">
            <a:avLst/>
          </a:prstGeom>
        </p:spPr>
        <p:txBody>
          <a:bodyPr wrap="none">
            <a:spAutoFit/>
          </a:bodyPr>
          <a:lstStyle/>
          <a:p>
            <a:r>
              <a:rPr lang="tr-TR" sz="2000" dirty="0"/>
              <a:t>Halka Hizmet Bilinci</a:t>
            </a:r>
          </a:p>
        </p:txBody>
      </p:sp>
      <p:sp>
        <p:nvSpPr>
          <p:cNvPr id="3" name="Dikdörtgen 2"/>
          <p:cNvSpPr/>
          <p:nvPr/>
        </p:nvSpPr>
        <p:spPr>
          <a:xfrm>
            <a:off x="467544" y="2136339"/>
            <a:ext cx="8136904" cy="1754326"/>
          </a:xfrm>
          <a:prstGeom prst="rect">
            <a:avLst/>
          </a:prstGeom>
        </p:spPr>
        <p:txBody>
          <a:bodyPr wrap="square">
            <a:spAutoFit/>
          </a:bodyPr>
          <a:lstStyle/>
          <a:p>
            <a:r>
              <a:rPr lang="tr-TR" dirty="0"/>
              <a:t>	Halka hizmet bilinci</a:t>
            </a:r>
          </a:p>
          <a:p>
            <a:r>
              <a:rPr lang="tr-TR" dirty="0"/>
              <a:t>	Madde 6 — Kamu görevlileri, kamu hizmetlerinin yerine getirilmesinde; halkın günlük </a:t>
            </a:r>
            <a:r>
              <a:rPr lang="tr-TR" dirty="0" err="1"/>
              <a:t>yaşamınıkolaylaştırmayı</a:t>
            </a:r>
            <a:r>
              <a:rPr lang="tr-TR" dirty="0"/>
              <a:t>, ihtiyaçlarını en etkin, hızlı ve verimli biçimde karşılamayı, hizmet kalitesini yükseltmeyi, halkın memnuniyetini artırmayı, hizmetten yararlananların ihtiyacına ve hizmetlerin sonucuna odaklı olmayı hedeflerler.</a:t>
            </a:r>
          </a:p>
        </p:txBody>
      </p:sp>
    </p:spTree>
    <p:extLst>
      <p:ext uri="{BB962C8B-B14F-4D97-AF65-F5344CB8AC3E}">
        <p14:creationId xmlns:p14="http://schemas.microsoft.com/office/powerpoint/2010/main" val="2151217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95536" y="1628800"/>
            <a:ext cx="3145413" cy="369332"/>
          </a:xfrm>
          <a:prstGeom prst="rect">
            <a:avLst/>
          </a:prstGeom>
        </p:spPr>
        <p:txBody>
          <a:bodyPr wrap="none">
            <a:spAutoFit/>
          </a:bodyPr>
          <a:lstStyle/>
          <a:p>
            <a:r>
              <a:rPr lang="tr-TR" dirty="0"/>
              <a:t>Hizmet Standartlarına Uyma</a:t>
            </a:r>
          </a:p>
        </p:txBody>
      </p:sp>
      <p:sp>
        <p:nvSpPr>
          <p:cNvPr id="3" name="Dikdörtgen 2"/>
          <p:cNvSpPr/>
          <p:nvPr/>
        </p:nvSpPr>
        <p:spPr>
          <a:xfrm>
            <a:off x="395536" y="2274838"/>
            <a:ext cx="8208912" cy="1477328"/>
          </a:xfrm>
          <a:prstGeom prst="rect">
            <a:avLst/>
          </a:prstGeom>
        </p:spPr>
        <p:txBody>
          <a:bodyPr wrap="square">
            <a:spAutoFit/>
          </a:bodyPr>
          <a:lstStyle/>
          <a:p>
            <a:r>
              <a:rPr lang="tr-TR" dirty="0"/>
              <a:t>Hizmet standartlarına uyma</a:t>
            </a:r>
          </a:p>
          <a:p>
            <a:r>
              <a:rPr lang="tr-TR" dirty="0"/>
              <a:t>	Madde 7 — Kamu kurum ve kuruluşlarının yöneticileri ve diğer personeli, kamu hizmetlerini belirlenen standartlara ve süreçlere uygun şekilde yürütürler, hizmetten yararlananlara iş ve işlemlerle ilgili gerekli açıklayıcı bilgileri vererek onları hizmet süreci boyunca aydınlatırlar.</a:t>
            </a:r>
          </a:p>
        </p:txBody>
      </p:sp>
    </p:spTree>
    <p:extLst>
      <p:ext uri="{BB962C8B-B14F-4D97-AF65-F5344CB8AC3E}">
        <p14:creationId xmlns:p14="http://schemas.microsoft.com/office/powerpoint/2010/main" val="4167420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395536" y="2274838"/>
            <a:ext cx="8352928" cy="1477328"/>
          </a:xfrm>
          <a:prstGeom prst="rect">
            <a:avLst/>
          </a:prstGeom>
        </p:spPr>
        <p:txBody>
          <a:bodyPr wrap="square">
            <a:spAutoFit/>
          </a:bodyPr>
          <a:lstStyle/>
          <a:p>
            <a:r>
              <a:rPr lang="tr-TR" dirty="0"/>
              <a:t>	Amaç ve misyona bağlılık</a:t>
            </a:r>
          </a:p>
          <a:p>
            <a:r>
              <a:rPr lang="tr-TR" dirty="0"/>
              <a:t>	Madde 8 — Kamu görevlileri, çalıştıkları kurum veya kuruluşun amaçlarına ve </a:t>
            </a:r>
            <a:r>
              <a:rPr lang="tr-TR" dirty="0" smtClean="0"/>
              <a:t>misyonuna uygun </a:t>
            </a:r>
            <a:r>
              <a:rPr lang="tr-TR" dirty="0"/>
              <a:t>davranırlar. Ülkenin çıkarları, toplumun refahı ve kurumlarının hizmet idealleri doğrultusunda hareket ederler.</a:t>
            </a:r>
          </a:p>
          <a:p>
            <a:r>
              <a:rPr lang="tr-TR" dirty="0"/>
              <a:t>	</a:t>
            </a:r>
          </a:p>
        </p:txBody>
      </p:sp>
    </p:spTree>
    <p:extLst>
      <p:ext uri="{BB962C8B-B14F-4D97-AF65-F5344CB8AC3E}">
        <p14:creationId xmlns:p14="http://schemas.microsoft.com/office/powerpoint/2010/main" val="4238384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628623" y="1340768"/>
            <a:ext cx="8278868" cy="4247317"/>
          </a:xfrm>
          <a:prstGeom prst="rect">
            <a:avLst/>
          </a:prstGeom>
        </p:spPr>
        <p:txBody>
          <a:bodyPr wrap="square">
            <a:spAutoFit/>
          </a:bodyPr>
          <a:lstStyle/>
          <a:p>
            <a:r>
              <a:rPr lang="tr-TR" dirty="0"/>
              <a:t>Dürüstlük ve tarafsızlık</a:t>
            </a:r>
          </a:p>
          <a:p>
            <a:r>
              <a:rPr lang="tr-TR" dirty="0"/>
              <a:t>	Madde 9 — Kamu görevlileri; tüm eylem ve işlemlerinde yasallık, adalet, eşitlik ve dürüstlük ilkeleri doğrultusunda hareket ederler, görevlerini yerine getirirken ve hizmetlerden yararlandırmada dil, din, felsefi inanç, siyasi düşünce, ırk, cinsiyet ve benzeri sebeplerle ayrım yapamazlar, insan hak ve özgürlüklerine aykırı veya kısıtlayıcı muamelede ve fırsat eşitliğini engelleyici davranış ve uygulamalarda bulunamazlar.</a:t>
            </a:r>
          </a:p>
          <a:p>
            <a:r>
              <a:rPr lang="tr-TR" dirty="0"/>
              <a:t>	Kamu görevlileri, takdir yetkilerini, kamu yararı ve hizmet gerekleri doğrultusunda, her türlü keyfilikten uzak, tarafsızlık ve eşitlik ilkelerine uygun olarak kullanırlar.</a:t>
            </a:r>
          </a:p>
          <a:p>
            <a:r>
              <a:rPr lang="tr-TR" dirty="0"/>
              <a:t>	Kamu görevlileri, gerçek veya tüzel kişilere öncelikli, ayrıcalıklı, taraflı ve eşitlik ilkesine aykırı muamele ve uygulama yapamazlar, herhangi bir siyasi parti, kişi veya zümrenin yararını veya zararını hedef alan bir davranışta bulunamazlar, kamu makamlarının mevzuata uygun politikalarını, kararlarını ve eylemlerini engelleyemezler.</a:t>
            </a:r>
          </a:p>
        </p:txBody>
      </p:sp>
    </p:spTree>
    <p:extLst>
      <p:ext uri="{BB962C8B-B14F-4D97-AF65-F5344CB8AC3E}">
        <p14:creationId xmlns:p14="http://schemas.microsoft.com/office/powerpoint/2010/main" val="831515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430212" y="1556792"/>
            <a:ext cx="8732043" cy="3970318"/>
          </a:xfrm>
          <a:prstGeom prst="rect">
            <a:avLst/>
          </a:prstGeom>
        </p:spPr>
        <p:txBody>
          <a:bodyPr wrap="square">
            <a:spAutoFit/>
          </a:bodyPr>
          <a:lstStyle/>
          <a:p>
            <a:r>
              <a:rPr lang="tr-TR" dirty="0"/>
              <a:t>Saygınlık ve güven</a:t>
            </a:r>
          </a:p>
          <a:p>
            <a:r>
              <a:rPr lang="tr-TR" dirty="0"/>
              <a:t>	Madde 10 — Kamu görevlileri, kamu yönetimine güveni sağlayacak şekilde davranırlar ve görevin gerektirdiği itibar ve güvene layık olduklarını davranışlarıyla gösterirler. Halkın kamu hizmetine güven duygusunu zedeleyen, şüphe yaratan ve adalet ilkesine zarar veren davranışlarda bulunmaktan kaçınırlar.</a:t>
            </a:r>
          </a:p>
          <a:p>
            <a:r>
              <a:rPr lang="tr-TR" dirty="0"/>
              <a:t>	Kamu görevlileri, halka hizmetin kişisel veya özel her türlü menfaatin üzerinde bir görev olduğu bilinciyle hizmet gereklerine uygun hareket eder, hizmetten yararlananlara kötü davranamaz, işi savsaklayamaz, çifte standart uygulayamaz ve taraf tutamazlar.</a:t>
            </a:r>
          </a:p>
          <a:p>
            <a:r>
              <a:rPr lang="tr-TR" dirty="0"/>
              <a:t>	Yönetici veya denetleyici konumunda bulunan kamu görevlileri, keyfi davranışlarda, baskı, hakaret ve tehdit edici uygulamalarda bulunamaz, açık ve kesin kanıtlara dayanmayan rapor düzenleyemez, mevzuata aykırı olarak kendileri için hizmet, </a:t>
            </a:r>
            <a:r>
              <a:rPr lang="tr-TR" dirty="0" err="1" smtClean="0"/>
              <a:t>imkanveya</a:t>
            </a:r>
            <a:r>
              <a:rPr lang="tr-TR" dirty="0" smtClean="0"/>
              <a:t> </a:t>
            </a:r>
            <a:r>
              <a:rPr lang="tr-TR" dirty="0"/>
              <a:t>benzeri çıkarlar talep edemez ve talep olmasa dahi sunulanı kabul edemezler. </a:t>
            </a:r>
          </a:p>
        </p:txBody>
      </p:sp>
    </p:spTree>
    <p:extLst>
      <p:ext uri="{BB962C8B-B14F-4D97-AF65-F5344CB8AC3E}">
        <p14:creationId xmlns:p14="http://schemas.microsoft.com/office/powerpoint/2010/main" val="296801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descr="C:\Users\HEM MÜDÜR\Desktop\LOGOLAR\Kaymakamlık Logo -KÜÇÜK-.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3096" y="205785"/>
            <a:ext cx="874395" cy="842010"/>
          </a:xfrm>
          <a:prstGeom prst="rect">
            <a:avLst/>
          </a:prstGeom>
          <a:noFill/>
          <a:ln>
            <a:noFill/>
          </a:ln>
        </p:spPr>
      </p:pic>
      <p:pic>
        <p:nvPicPr>
          <p:cNvPr id="6" name="Resim 5" descr="C:\Users\HEM MÜDÜR\Desktop\LOGO SINHEM FOTO GENÇLİK 2019\SINDIRGI HALK EĞİTİM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448" y="217993"/>
            <a:ext cx="906350" cy="900000"/>
          </a:xfrm>
          <a:prstGeom prst="rect">
            <a:avLst/>
          </a:prstGeom>
          <a:noFill/>
          <a:ln>
            <a:noFill/>
          </a:ln>
        </p:spPr>
      </p:pic>
      <p:sp>
        <p:nvSpPr>
          <p:cNvPr id="2" name="Dikdörtgen 1"/>
          <p:cNvSpPr/>
          <p:nvPr/>
        </p:nvSpPr>
        <p:spPr>
          <a:xfrm>
            <a:off x="276594" y="1772816"/>
            <a:ext cx="8208912" cy="1477328"/>
          </a:xfrm>
          <a:prstGeom prst="rect">
            <a:avLst/>
          </a:prstGeom>
        </p:spPr>
        <p:txBody>
          <a:bodyPr wrap="square">
            <a:spAutoFit/>
          </a:bodyPr>
          <a:lstStyle/>
          <a:p>
            <a:r>
              <a:rPr lang="tr-TR" dirty="0"/>
              <a:t>	Nezaket ve saygı</a:t>
            </a:r>
          </a:p>
          <a:p>
            <a:r>
              <a:rPr lang="tr-TR" dirty="0"/>
              <a:t>	Madde 11 — Kamu görevlileri, üstleri, meslektaşları, astları, diğer personel ile hizmetten yararlananlara karşı nazik ve saygılı davranırlar ve gerekli ilgiyi gösterirler, konu yetkilerinin dışındaysa ilgili birime veya yetkiliye yönlendirirler.</a:t>
            </a:r>
          </a:p>
        </p:txBody>
      </p:sp>
    </p:spTree>
    <p:extLst>
      <p:ext uri="{BB962C8B-B14F-4D97-AF65-F5344CB8AC3E}">
        <p14:creationId xmlns:p14="http://schemas.microsoft.com/office/powerpoint/2010/main" val="2668849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1314</TotalTime>
  <Words>946</Words>
  <Application>Microsoft Office PowerPoint</Application>
  <PresentationFormat>Ekran Gösterisi (4:3)</PresentationFormat>
  <Paragraphs>130</Paragraphs>
  <Slides>30</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Calibri</vt:lpstr>
      <vt:lpstr>Georgia</vt:lpstr>
      <vt:lpstr>Times New Roman</vt:lpstr>
      <vt:lpstr>Wingdings</vt:lpstr>
      <vt:lpstr>Wingdings 2</vt:lpstr>
      <vt:lpstr>Kent</vt:lpstr>
      <vt:lpstr>T.C. SINDIRGI KAYMAKAMLIĞI Halk Eğitimi Merkezi Müdürlüğü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HEM MÜDÜR</dc:creator>
  <cp:lastModifiedBy>Windows Kullanıcısı</cp:lastModifiedBy>
  <cp:revision>241</cp:revision>
  <dcterms:created xsi:type="dcterms:W3CDTF">2019-02-06T12:29:25Z</dcterms:created>
  <dcterms:modified xsi:type="dcterms:W3CDTF">2022-02-24T13:30:27Z</dcterms:modified>
</cp:coreProperties>
</file>