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6" r:id="rId2"/>
    <p:sldMasterId id="2147483674" r:id="rId3"/>
  </p:sldMasterIdLst>
  <p:notesMasterIdLst>
    <p:notesMasterId r:id="rId19"/>
  </p:notesMasterIdLst>
  <p:handoutMasterIdLst>
    <p:handoutMasterId r:id="rId20"/>
  </p:handoutMasterIdLst>
  <p:sldIdLst>
    <p:sldId id="329" r:id="rId4"/>
    <p:sldId id="399" r:id="rId5"/>
    <p:sldId id="401" r:id="rId6"/>
    <p:sldId id="331" r:id="rId7"/>
    <p:sldId id="391" r:id="rId8"/>
    <p:sldId id="388" r:id="rId9"/>
    <p:sldId id="389" r:id="rId10"/>
    <p:sldId id="387" r:id="rId11"/>
    <p:sldId id="396" r:id="rId12"/>
    <p:sldId id="395" r:id="rId13"/>
    <p:sldId id="390" r:id="rId14"/>
    <p:sldId id="394" r:id="rId15"/>
    <p:sldId id="397" r:id="rId16"/>
    <p:sldId id="400" r:id="rId17"/>
    <p:sldId id="386" r:id="rId18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stafa YAYLAK" initials="MY" lastIdx="2" clrIdx="0">
    <p:extLst>
      <p:ext uri="{19B8F6BF-5375-455C-9EA6-DF929625EA0E}">
        <p15:presenceInfo xmlns:p15="http://schemas.microsoft.com/office/powerpoint/2012/main" userId="S-1-5-21-606747145-725345543-1801674531-65650" providerId="AD"/>
      </p:ext>
    </p:extLst>
  </p:cmAuthor>
  <p:cmAuthor id="2" name="Ayhan OZTURK01" initials="AO" lastIdx="4" clrIdx="1">
    <p:extLst>
      <p:ext uri="{19B8F6BF-5375-455C-9EA6-DF929625EA0E}">
        <p15:presenceInfo xmlns:p15="http://schemas.microsoft.com/office/powerpoint/2012/main" userId="S-1-5-21-606747145-725345543-1801674531-55353" providerId="AD"/>
      </p:ext>
    </p:extLst>
  </p:cmAuthor>
  <p:cmAuthor id="4" name="Yazar" initials="A" lastIdx="66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7DD"/>
    <a:srgbClr val="E8DCD0"/>
    <a:srgbClr val="FFFBF8"/>
    <a:srgbClr val="DA291C"/>
    <a:srgbClr val="800000"/>
    <a:srgbClr val="D9C6BA"/>
    <a:srgbClr val="E1CDCC"/>
    <a:srgbClr val="DC8E77"/>
    <a:srgbClr val="A37F69"/>
    <a:srgbClr val="C56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7446" autoAdjust="0"/>
  </p:normalViewPr>
  <p:slideViewPr>
    <p:cSldViewPr snapToGrid="0">
      <p:cViewPr varScale="1">
        <p:scale>
          <a:sx n="106" d="100"/>
          <a:sy n="106" d="100"/>
        </p:scale>
        <p:origin x="792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7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68BE0-C17B-4917-914E-25D4559F22E3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B72F8-2ECA-48EA-99B0-FC25C0398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1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1457" tIns="45730" rIns="91457" bIns="4573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1457" tIns="45730" rIns="91457" bIns="45730" rtlCol="0"/>
          <a:lstStyle>
            <a:lvl1pPr algn="r">
              <a:defRPr sz="1200"/>
            </a:lvl1pPr>
          </a:lstStyle>
          <a:p>
            <a:fld id="{690CC178-33A6-4230-9F3E-5AA43948B8A2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7" tIns="45730" rIns="91457" bIns="4573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57" tIns="45730" rIns="91457" bIns="4573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60" cy="498055"/>
          </a:xfrm>
          <a:prstGeom prst="rect">
            <a:avLst/>
          </a:prstGeom>
        </p:spPr>
        <p:txBody>
          <a:bodyPr vert="horz" lIns="91457" tIns="45730" rIns="91457" bIns="4573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2" y="9428586"/>
            <a:ext cx="2945660" cy="498055"/>
          </a:xfrm>
          <a:prstGeom prst="rect">
            <a:avLst/>
          </a:prstGeom>
        </p:spPr>
        <p:txBody>
          <a:bodyPr vert="horz" lIns="91457" tIns="45730" rIns="91457" bIns="45730" rtlCol="0" anchor="b"/>
          <a:lstStyle>
            <a:lvl1pPr algn="r">
              <a:defRPr sz="1200"/>
            </a:lvl1pPr>
          </a:lstStyle>
          <a:p>
            <a:fld id="{9B442DCC-CFEC-4D5E-85AF-B5136678D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90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42DCC-CFEC-4D5E-85AF-B5136678DC1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8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0" y="0"/>
            <a:ext cx="12204000" cy="6866466"/>
          </a:xfrm>
          <a:prstGeom prst="rect">
            <a:avLst/>
          </a:prstGeom>
        </p:spPr>
      </p:pic>
      <p:sp>
        <p:nvSpPr>
          <p:cNvPr id="10" name="Unvan 32"/>
          <p:cNvSpPr txBox="1">
            <a:spLocks/>
          </p:cNvSpPr>
          <p:nvPr userDrawn="1"/>
        </p:nvSpPr>
        <p:spPr>
          <a:xfrm>
            <a:off x="7043067" y="6596263"/>
            <a:ext cx="4396433" cy="11052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r"/>
            <a:endParaRPr lang="tr-TR" sz="800" b="1" kern="1800" spc="2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6" name="TextBox 6"/>
          <p:cNvSpPr txBox="1"/>
          <p:nvPr userDrawn="1"/>
        </p:nvSpPr>
        <p:spPr>
          <a:xfrm>
            <a:off x="11439649" y="6521841"/>
            <a:ext cx="739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00" b="0" dirty="0">
                <a:solidFill>
                  <a:schemeClr val="bg1"/>
                </a:solidFill>
              </a:rPr>
              <a:t>{  </a:t>
            </a:r>
            <a:fld id="{260E2A6B-A809-4840-BF14-8648BC0BDF87}" type="slidenum">
              <a:rPr lang="id-ID" sz="1000" b="0" smtClean="0">
                <a:solidFill>
                  <a:schemeClr val="bg1"/>
                </a:solidFill>
              </a:rPr>
              <a:pPr algn="ctr"/>
              <a:t>‹#›</a:t>
            </a:fld>
            <a:r>
              <a:rPr lang="tr-TR" sz="1000" b="0" dirty="0">
                <a:solidFill>
                  <a:schemeClr val="bg1"/>
                </a:solidFill>
              </a:rPr>
              <a:t>  }</a:t>
            </a:r>
            <a:endParaRPr lang="id-ID" sz="1000" b="0" dirty="0">
              <a:solidFill>
                <a:schemeClr val="bg1"/>
              </a:solidFill>
            </a:endParaRPr>
          </a:p>
        </p:txBody>
      </p:sp>
      <p:pic>
        <p:nvPicPr>
          <p:cNvPr id="7" name="Resim 6">
            <a:hlinkClick r:id="" action="ppaction://hlinkshowjump?jump=firstslide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49" y="6370707"/>
            <a:ext cx="337120" cy="337120"/>
          </a:xfrm>
          <a:prstGeom prst="rect">
            <a:avLst/>
          </a:prstGeom>
        </p:spPr>
      </p:pic>
      <p:pic>
        <p:nvPicPr>
          <p:cNvPr id="8" name="Picture 2" descr="C:\Users\hddoga06\Desktop\EY_kurumsal_kimlik_2024\b_baskisal\2_diger_uygulamalar\11_power_point_sunum_formati\jpeg\tr_logo_yatay_beyaz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49" y="158619"/>
            <a:ext cx="1709901" cy="44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ddoga06\Desktop\EY_kurumsal_kimlik_2024\b_baskisal\2_diger_uygulamalar\11_power_point_sunum_formati\jpeg\turkiye_yuzyili_logo_beyaz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715" y="158619"/>
            <a:ext cx="1059114" cy="48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71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81624E0-2AC6-9758-9C9A-ED0D1B3C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6036D5-713E-449D-8929-65575B6F3768}" type="datetime1">
              <a:rPr lang="tr-TR" smtClean="0"/>
              <a:t>13/01/2025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7A1BE4A-5905-A944-F5FC-E2DDC227F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1E140C0-0506-ED0E-7DDF-2430B80C0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5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466ACD-E76A-CA2D-2BF1-BC36523B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599C98-164E-51B9-5310-D3173CFF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22F392-DBF4-044B-7C27-0194FF9CB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E437822-7813-2665-4632-47567811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0B4486-EC57-4BD7-8C6E-CBBB592BE50D}" type="datetime1">
              <a:rPr lang="tr-TR" smtClean="0"/>
              <a:t>13/01/2025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D78C10-85E0-5AB6-C3BA-05FB275A6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89FE49-F02B-C284-FB99-74BEFEE3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450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8115D7-93B0-3C3E-0459-8BE6BC29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AE8B30-6E0B-E529-5A8C-C3F227580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314F7A-9A20-4ED0-D137-06848AE12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020D2B-8E5E-CFCC-8D7A-D8C2F5E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9B2C6F-7A6A-4F44-882A-42D955F9143F}" type="datetime1">
              <a:rPr lang="tr-TR" smtClean="0"/>
              <a:t>13/01/2025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42D6C1-E5FE-D7FF-CD5A-481132DD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CA2A15-5DD0-5242-9592-7436B478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67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D6549F-9B3B-62B1-2AF4-D5626280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AC90FCB-73EE-592E-90CF-4D6D3ACEF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BB661C-47C9-E359-7C59-CBE12C0B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B478A7-F4FF-4654-82C5-E312E63428DB}" type="datetime1">
              <a:rPr lang="tr-TR" smtClean="0"/>
              <a:t>13/01/2025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AFD5E76-11E0-A4D2-81E9-EFFEC149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F640C3-9DB0-EF6B-B648-20F18B60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591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582AF21-F77C-F957-38D0-08EF08F64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867B5EE-9126-4330-2DEA-0AAAC0193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505A06-C498-B113-B64E-A66778D1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52797B-A557-4C3D-BA70-910C745B69B9}" type="datetime1">
              <a:rPr lang="tr-TR" smtClean="0"/>
              <a:t>13/01/2025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D47299-0A64-30AF-FE55-9A1600B6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A26F0E-215D-A71E-4B0A-369BE698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673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24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665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962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229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86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Özel Düzen">
    <p:bg>
      <p:bgPr>
        <a:pattFill prst="smConfetti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ject 6"/>
          <p:cNvPicPr/>
          <p:nvPr userDrawn="1"/>
        </p:nvPicPr>
        <p:blipFill rotWithShape="1">
          <a:blip r:embed="rId2" cstate="print"/>
          <a:srcRect l="89789" t="-51269" b="-1"/>
          <a:stretch/>
        </p:blipFill>
        <p:spPr>
          <a:xfrm>
            <a:off x="11087526" y="-102112"/>
            <a:ext cx="971675" cy="656935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9" y="-28721"/>
            <a:ext cx="12239998" cy="6886721"/>
          </a:xfrm>
          <a:prstGeom prst="rect">
            <a:avLst/>
          </a:prstGeom>
        </p:spPr>
      </p:pic>
      <p:pic>
        <p:nvPicPr>
          <p:cNvPr id="2" name="Picture 2" descr="C:\Users\hddoga06\Desktop\EY_kurumsal_kimlik_2024\b_baskisal\2_diger_uygulamalar\11_power_point_sunum_formati\jpeg\tr_logo_yatay_beyaz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547" y="3630196"/>
            <a:ext cx="2768906" cy="72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846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75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321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853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137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2921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696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778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537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5147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76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Özel Düzen">
    <p:bg>
      <p:bgPr>
        <a:pattFill prst="smConfetti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ject 6"/>
          <p:cNvPicPr/>
          <p:nvPr userDrawn="1"/>
        </p:nvPicPr>
        <p:blipFill rotWithShape="1">
          <a:blip r:embed="rId2" cstate="print"/>
          <a:srcRect l="89789" t="-51269" b="-1"/>
          <a:stretch/>
        </p:blipFill>
        <p:spPr>
          <a:xfrm>
            <a:off x="11087526" y="-102112"/>
            <a:ext cx="971675" cy="656935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9" y="-28721"/>
            <a:ext cx="12239998" cy="6886721"/>
          </a:xfrm>
          <a:prstGeom prst="rect">
            <a:avLst/>
          </a:prstGeom>
        </p:spPr>
      </p:pic>
      <p:pic>
        <p:nvPicPr>
          <p:cNvPr id="5" name="Picture 2" descr="C:\Users\hddoga06\Desktop\EY_kurumsal_kimlik_2024\b_baskisal\2_diger_uygulamalar\11_power_point_sunum_formati\jpeg\tr_logo_yatay_beyaz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547" y="3630196"/>
            <a:ext cx="2768906" cy="72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48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587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5458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7709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8358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0294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9150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68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851440-0206-CF7D-3435-05D366FDF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4BF7603-1AEF-D29E-B2C8-DFF66C1BB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4F9DE9-E54C-D58C-2CA0-6A984206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DF248D-237E-2140-618F-C773B585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tr-TR" dirty="0"/>
              <a:t>ERZURUM İL MİLLÎ EĞİTİM MÜDÜRLÜĞÜ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5AE284-C305-EDFC-9FF1-A207CC1A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96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F7DB92-7BD6-BA85-656B-C1C1C1142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4054"/>
            <a:ext cx="10515600" cy="530628"/>
          </a:xfrm>
          <a:prstGeom prst="rect">
            <a:avLst/>
          </a:prstGeom>
        </p:spPr>
        <p:txBody>
          <a:bodyPr/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E1650F-32DB-C881-FA1F-26232343C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9482EE0-FDFD-9CCE-C5EA-6771F14D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6AB9BB-33FF-FDDD-89FA-B300624B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EDE194-DC59-1793-4BD5-50887EA2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872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6F1DD7-2263-386D-BD2F-4781812B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D4C22BD-0387-20E8-3A9C-97CC8DA30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12815C-8DE0-FC39-A594-8E03B393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C5BA52-3AC8-43A7-93B3-75633840D4F1}" type="datetime1">
              <a:rPr lang="tr-TR" smtClean="0"/>
              <a:t>13/01/2025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D4D493-26A7-BF23-6D7E-4B334DC8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5FBE82-F4D7-B22F-3712-EA134FDF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277D8B-E1C6-BF31-3D46-AC332042F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12BB65-7A1D-E591-A9FC-6DE531C43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EB70B0B-1D96-AF6A-9CD0-F2BB85F79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E55CBB5-957C-4E06-82FD-35F6C189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FAFE6A8-4621-4964-9419-232F4F035F7B}" type="datetime1">
              <a:rPr lang="tr-TR" smtClean="0"/>
              <a:t>13/01/2025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2E1333C-8FE1-167D-333C-73F5962E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C8698B6-0061-8694-22BE-B31083FF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37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E0DA7C-7C3A-990C-8F0F-46F2BE912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9B8252-BB26-C124-9819-FC59B5054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4DB6EF-5B6E-1919-D88A-935936320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87C30CF-CC2B-2DE6-EC02-691930BBD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E3A588-AA9D-1B6E-8D6C-0FB017E86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949AE2F-03E8-71A7-CA3E-1D6CAC2B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140B8-1B89-4711-B5E5-530DCF68A757}" type="datetime1">
              <a:rPr lang="tr-TR" smtClean="0"/>
              <a:t>13/01/2025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AD43FF6-BEFC-8B47-0989-00051128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6803C47-CE68-98D5-E6BD-E4C7E4C2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22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B8F27F-CFA2-504E-5274-FDD99C485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114EEA-E9D6-8EAE-74EC-1ACC95DC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64A286-1FB3-4697-B1D2-982B86BC169C}" type="datetime1">
              <a:rPr lang="tr-TR" smtClean="0"/>
              <a:t>13/01/2025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52CE739-CE33-EAE3-6561-15AA62C22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9792F15-AB8B-C07C-267A-A21815C71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9812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93C588CB-7FDA-482E-A703-E0A52C5045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62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07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98" r:id="rId3"/>
    <p:sldLayoutId id="2147483662" r:id="rId4"/>
    <p:sldLayoutId id="2147483661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5D21-3894-4AD5-99E4-9533216B8D4E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829B-73FF-4AAB-95B6-292BE747EC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37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E09D-089E-468A-B62D-3CCEDF17FE8F}" type="datetimeFigureOut">
              <a:rPr lang="tr-TR" smtClean="0"/>
              <a:t>13/01/2025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5D864-266E-434F-93FA-5333E71C1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56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f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Metin kutusu 91"/>
          <p:cNvSpPr txBox="1"/>
          <p:nvPr/>
        </p:nvSpPr>
        <p:spPr>
          <a:xfrm>
            <a:off x="2148674" y="4537653"/>
            <a:ext cx="7894652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4400" b="1" dirty="0">
                <a:solidFill>
                  <a:schemeClr val="bg1"/>
                </a:solidFill>
              </a:rPr>
              <a:t>E Sınav Merkezi Sistem Yönergesi Değişiklikleri</a:t>
            </a:r>
          </a:p>
        </p:txBody>
      </p:sp>
    </p:spTree>
    <p:extLst>
      <p:ext uri="{BB962C8B-B14F-4D97-AF65-F5344CB8AC3E}">
        <p14:creationId xmlns:p14="http://schemas.microsoft.com/office/powerpoint/2010/main" val="49014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e-Sınav salon görevlileri MADDE 31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EF9387-C921-44F3-AF0A-B188599D108E}"/>
              </a:ext>
            </a:extLst>
          </p:cNvPr>
          <p:cNvSpPr txBox="1">
            <a:spLocks/>
          </p:cNvSpPr>
          <p:nvPr/>
        </p:nvSpPr>
        <p:spPr>
          <a:xfrm>
            <a:off x="785445" y="1614609"/>
            <a:ext cx="5870332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tr-TR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dirty="0"/>
              <a:t>Uygulama ve İzleme Sorumlusu Kursu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dirty="0"/>
              <a:t>almış kişilerden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tr-TR" dirty="0"/>
              <a:t>Başkan  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tr-TR" dirty="0"/>
              <a:t>Gözetmen</a:t>
            </a:r>
          </a:p>
          <a:p>
            <a:pPr marL="0" indent="0" algn="ctr">
              <a:buNone/>
            </a:pPr>
            <a:r>
              <a:rPr lang="tr-TR" dirty="0"/>
              <a:t>Belirlenir.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Not: Uygulama İzleme Sorumlusu başlığı kaldırılmıştır </a:t>
            </a:r>
          </a:p>
        </p:txBody>
      </p:sp>
      <p:sp>
        <p:nvSpPr>
          <p:cNvPr id="4" name="Unvan 32">
            <a:extLst>
              <a:ext uri="{FF2B5EF4-FFF2-40B4-BE49-F238E27FC236}">
                <a16:creationId xmlns:a16="http://schemas.microsoft.com/office/drawing/2014/main" id="{6DD98436-3479-4324-BBBA-A8DB2543C633}"/>
              </a:ext>
            </a:extLst>
          </p:cNvPr>
          <p:cNvSpPr txBox="1">
            <a:spLocks/>
          </p:cNvSpPr>
          <p:nvPr/>
        </p:nvSpPr>
        <p:spPr>
          <a:xfrm>
            <a:off x="1680761" y="1010480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Görevliler için Getirilen Yenilikler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F4771B31-0F8D-4CE7-97FD-75FCE688F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318" y="2215660"/>
            <a:ext cx="4772537" cy="268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077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1E08E147-CC72-4F83-9EB9-4C59D41F7DE7}"/>
              </a:ext>
            </a:extLst>
          </p:cNvPr>
          <p:cNvSpPr txBox="1">
            <a:spLocks/>
          </p:cNvSpPr>
          <p:nvPr/>
        </p:nvSpPr>
        <p:spPr>
          <a:xfrm>
            <a:off x="1821438" y="4063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3" name="Unvan 32">
            <a:extLst>
              <a:ext uri="{FF2B5EF4-FFF2-40B4-BE49-F238E27FC236}">
                <a16:creationId xmlns:a16="http://schemas.microsoft.com/office/drawing/2014/main" id="{5F286781-BD9D-476A-973E-72813D66BAFF}"/>
              </a:ext>
            </a:extLst>
          </p:cNvPr>
          <p:cNvSpPr txBox="1">
            <a:spLocks/>
          </p:cNvSpPr>
          <p:nvPr/>
        </p:nvSpPr>
        <p:spPr>
          <a:xfrm>
            <a:off x="1973838" y="55875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e-Sınav salon görevlileri MADDE 31 </a:t>
            </a:r>
          </a:p>
        </p:txBody>
      </p:sp>
      <p:sp>
        <p:nvSpPr>
          <p:cNvPr id="4" name="Unvan 32">
            <a:extLst>
              <a:ext uri="{FF2B5EF4-FFF2-40B4-BE49-F238E27FC236}">
                <a16:creationId xmlns:a16="http://schemas.microsoft.com/office/drawing/2014/main" id="{FED6276A-F84B-480B-8006-2EAB28577295}"/>
              </a:ext>
            </a:extLst>
          </p:cNvPr>
          <p:cNvSpPr txBox="1">
            <a:spLocks/>
          </p:cNvSpPr>
          <p:nvPr/>
        </p:nvSpPr>
        <p:spPr>
          <a:xfrm>
            <a:off x="1698345" y="1234805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Başkan ve Gözetmenin Görevleri Nelerdir?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3627A0AF-5AE2-4CA8-B1A4-8A6CCE28C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318" y="2215660"/>
            <a:ext cx="4772537" cy="268092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6E1EA334-E34A-49A7-9B9E-B11F172A24C8}"/>
              </a:ext>
            </a:extLst>
          </p:cNvPr>
          <p:cNvSpPr txBox="1"/>
          <p:nvPr/>
        </p:nvSpPr>
        <p:spPr>
          <a:xfrm>
            <a:off x="671145" y="2215660"/>
            <a:ext cx="5879606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Oturumdan en az 30 dakika önce salonda bulunur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Elektronik donanımın kontrolünü yapar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Sınavlarla İlgili kılavuza göre sınav görevini yapar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90A22A2-942C-4573-AD58-888B65F39FBF}"/>
              </a:ext>
            </a:extLst>
          </p:cNvPr>
          <p:cNvSpPr txBox="1"/>
          <p:nvPr/>
        </p:nvSpPr>
        <p:spPr>
          <a:xfrm>
            <a:off x="773722" y="5253863"/>
            <a:ext cx="10840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Not: Son 15 dakika sisteme giriş yapmayı unutmayalım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337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D9DC5744-AE49-4E16-A08A-7329A503ACBB}"/>
              </a:ext>
            </a:extLst>
          </p:cNvPr>
          <p:cNvSpPr txBox="1">
            <a:spLocks/>
          </p:cNvSpPr>
          <p:nvPr/>
        </p:nvSpPr>
        <p:spPr>
          <a:xfrm>
            <a:off x="1575252" y="795190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Görev İhmali Yaptırımındaki Değişiklikler Nelerdir? 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3FDA7E38-6780-47AD-AC7B-E87FB40D1B8B}"/>
              </a:ext>
            </a:extLst>
          </p:cNvPr>
          <p:cNvSpPr txBox="1"/>
          <p:nvPr/>
        </p:nvSpPr>
        <p:spPr>
          <a:xfrm>
            <a:off x="1318846" y="1820007"/>
            <a:ext cx="4580792" cy="3682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1.İhlalde 1 yıl</a:t>
            </a:r>
          </a:p>
          <a:p>
            <a:pPr marL="342900" indent="-342900" algn="ctr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2.İhlalde 2 yıl</a:t>
            </a:r>
          </a:p>
          <a:p>
            <a:pPr marL="342900" indent="-342900" algn="ctr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3. İhlalde 3 yıl</a:t>
            </a:r>
          </a:p>
          <a:p>
            <a:pPr algn="ctr">
              <a:lnSpc>
                <a:spcPct val="200000"/>
              </a:lnSpc>
            </a:pPr>
            <a:r>
              <a:rPr lang="tr-TR" sz="2400" dirty="0"/>
              <a:t>Görev tedbiri uygulanmasına karar verilmiştir.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563B399-62B7-4AF6-9157-03FA2C3AB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638" y="2107447"/>
            <a:ext cx="5804883" cy="326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82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D9DC5744-AE49-4E16-A08A-7329A503ACBB}"/>
              </a:ext>
            </a:extLst>
          </p:cNvPr>
          <p:cNvSpPr txBox="1">
            <a:spLocks/>
          </p:cNvSpPr>
          <p:nvPr/>
        </p:nvSpPr>
        <p:spPr>
          <a:xfrm>
            <a:off x="1509873" y="971332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Görev İhmali Yaptırımına İtiraz Nereye Yapılır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DEAB86C-21AC-4F6F-9D9B-696711259FC3}"/>
              </a:ext>
            </a:extLst>
          </p:cNvPr>
          <p:cNvSpPr txBox="1"/>
          <p:nvPr/>
        </p:nvSpPr>
        <p:spPr>
          <a:xfrm>
            <a:off x="984739" y="1960685"/>
            <a:ext cx="5653454" cy="370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0" i="0" dirty="0">
                <a:solidFill>
                  <a:srgbClr val="000000"/>
                </a:solidFill>
                <a:effectLst/>
                <a:latin typeface="system-ui"/>
              </a:rPr>
              <a:t>Sınav görev tedbirlerinin kaldırılması</a:t>
            </a:r>
          </a:p>
          <a:p>
            <a:pPr algn="ctr">
              <a:lnSpc>
                <a:spcPct val="150000"/>
              </a:lnSpc>
            </a:pPr>
            <a:r>
              <a:rPr lang="tr-TR" sz="3200" b="0" i="0" dirty="0">
                <a:solidFill>
                  <a:srgbClr val="000000"/>
                </a:solidFill>
                <a:effectLst/>
                <a:latin typeface="system-ui"/>
              </a:rPr>
              <a:t>taleplerinin değerlendirilmesi için komisyon ve kurullar oluşturulması sağlanmıştır.</a:t>
            </a:r>
            <a:endParaRPr lang="tr-TR" sz="3200" dirty="0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7ADD8581-8656-4A20-A763-0A8B93BA3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349" y="2438032"/>
            <a:ext cx="3844731" cy="263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807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D9DC5744-AE49-4E16-A08A-7329A503ACBB}"/>
              </a:ext>
            </a:extLst>
          </p:cNvPr>
          <p:cNvSpPr txBox="1">
            <a:spLocks/>
          </p:cNvSpPr>
          <p:nvPr/>
        </p:nvSpPr>
        <p:spPr>
          <a:xfrm>
            <a:off x="1505396" y="110292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Yönerge Ne Zaman Yürürlüğe Girer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E2C0E4C6-D9F6-49F2-80CF-7B22379E921C}"/>
              </a:ext>
            </a:extLst>
          </p:cNvPr>
          <p:cNvSpPr txBox="1"/>
          <p:nvPr/>
        </p:nvSpPr>
        <p:spPr>
          <a:xfrm>
            <a:off x="3938953" y="2297238"/>
            <a:ext cx="3736731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800" b="1" dirty="0"/>
              <a:t>Bu Yönerge </a:t>
            </a:r>
          </a:p>
          <a:p>
            <a:pPr algn="ctr">
              <a:lnSpc>
                <a:spcPct val="150000"/>
              </a:lnSpc>
            </a:pPr>
            <a:r>
              <a:rPr lang="tr-TR" sz="2800" b="1" dirty="0"/>
              <a:t>1 Şubat 2025 tarihinde</a:t>
            </a:r>
          </a:p>
          <a:p>
            <a:pPr algn="ctr">
              <a:lnSpc>
                <a:spcPct val="150000"/>
              </a:lnSpc>
            </a:pPr>
            <a:r>
              <a:rPr lang="tr-TR" sz="2800" b="1" dirty="0"/>
              <a:t> yürürlüğe girer</a:t>
            </a:r>
            <a:r>
              <a:rPr lang="tr-T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540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603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D9DC5744-AE49-4E16-A08A-7329A503ACBB}"/>
              </a:ext>
            </a:extLst>
          </p:cNvPr>
          <p:cNvSpPr txBox="1">
            <a:spLocks/>
          </p:cNvSpPr>
          <p:nvPr/>
        </p:nvSpPr>
        <p:spPr>
          <a:xfrm>
            <a:off x="1575252" y="795190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Sınav Koordinatörleri Kimlerdir?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9050546F-D907-4A1F-A0E8-0D4DA2323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509" y="2016370"/>
            <a:ext cx="3859821" cy="3317532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DCF0126C-246F-4A7A-9EF2-D4EF5870C120}"/>
              </a:ext>
            </a:extLst>
          </p:cNvPr>
          <p:cNvSpPr txBox="1"/>
          <p:nvPr/>
        </p:nvSpPr>
        <p:spPr>
          <a:xfrm>
            <a:off x="738554" y="1248974"/>
            <a:ext cx="583223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 Milli Eğitim Müdürü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İlçe Milli Eğitim Müdürü</a:t>
            </a:r>
          </a:p>
          <a:p>
            <a:pPr algn="ctr">
              <a:lnSpc>
                <a:spcPct val="150000"/>
              </a:lnSpc>
            </a:pPr>
            <a:r>
              <a:rPr lang="tr-TR" sz="2400" dirty="0"/>
              <a:t>     Ölçme, Değerlendirme ve Sınav  Hizmetlerinden Sorumlu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 Millî Eğitim Müdür Yardımcısı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 Millî Eğitim Şube Müdürü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rgbClr val="FF0000"/>
                </a:solidFill>
              </a:rPr>
              <a:t>İllerde Valilik, İlçelerde Kaymakamlık onayı ile görevlendirilir </a:t>
            </a:r>
          </a:p>
          <a:p>
            <a:pPr algn="ctr">
              <a:lnSpc>
                <a:spcPct val="200000"/>
              </a:lnSpc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299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D9DC5744-AE49-4E16-A08A-7329A503ACBB}"/>
              </a:ext>
            </a:extLst>
          </p:cNvPr>
          <p:cNvSpPr txBox="1">
            <a:spLocks/>
          </p:cNvSpPr>
          <p:nvPr/>
        </p:nvSpPr>
        <p:spPr>
          <a:xfrm>
            <a:off x="1575252" y="795190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Sınav Koordinatörlerinin Görevleri  Nelerdir?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8967354-6C6A-4863-8AA0-EB746CA34380}"/>
              </a:ext>
            </a:extLst>
          </p:cNvPr>
          <p:cNvSpPr txBox="1"/>
          <p:nvPr/>
        </p:nvSpPr>
        <p:spPr>
          <a:xfrm>
            <a:off x="1368670" y="1595753"/>
            <a:ext cx="4642339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e-Sınavlarda da sınavın planlanması, uygulanması ve sınav sürecinin denetimini yapmak üzere birinci fıkra kapsamında sınav koordinatörü ve koordinatör yardımcısı görevlendirilebilir. Bu fıkra kapsamında ayda bir defa görevlendirme yapılabilir.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9DC3B337-F951-4561-9B19-87EC5DFE5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57" y="1711096"/>
            <a:ext cx="3906602" cy="405089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5493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/>
          <p:cNvSpPr txBox="1">
            <a:spLocks/>
          </p:cNvSpPr>
          <p:nvPr/>
        </p:nvSpPr>
        <p:spPr>
          <a:xfrm>
            <a:off x="1733514" y="643743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/>
              <a:t>e-Sınav Bina Yöneticileri Kimler Olabilir 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33516CEE-666D-445B-9202-4B55DAA69002}"/>
              </a:ext>
            </a:extLst>
          </p:cNvPr>
          <p:cNvSpPr txBox="1"/>
          <p:nvPr/>
        </p:nvSpPr>
        <p:spPr>
          <a:xfrm>
            <a:off x="464045" y="1485900"/>
            <a:ext cx="11087100" cy="395127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 Millî Eğitim Müdür Yardımcısı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İlçe Millî Eğitim Müdürü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İl/ilçe Millî Eğitim Şube müdürü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Eğitim Müfettişi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Tesis Müdürü</a:t>
            </a:r>
          </a:p>
          <a:p>
            <a:pPr>
              <a:lnSpc>
                <a:spcPct val="150000"/>
              </a:lnSpc>
            </a:pPr>
            <a:endParaRPr lang="tr-TR" sz="2400" dirty="0"/>
          </a:p>
          <a:p>
            <a:pPr>
              <a:lnSpc>
                <a:spcPct val="150000"/>
              </a:lnSpc>
            </a:pPr>
            <a:endParaRPr lang="tr-TR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Ölçme değerlendirme merkezi müdürlüğü yönetici ve öğretmenleri ile e-Sınav uygulamalarının gerçekleştirildiği salon veya salonların bulunduğu okul/kurumlarda yönetici olarak görev yapanlardan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100AEF7-7AF4-452C-9C53-1180DB24B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9" y="4488660"/>
            <a:ext cx="3028950" cy="1514475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71F9E2F5-8EBC-44A8-ACAC-3D534C3EC384}"/>
              </a:ext>
            </a:extLst>
          </p:cNvPr>
          <p:cNvSpPr txBox="1"/>
          <p:nvPr/>
        </p:nvSpPr>
        <p:spPr>
          <a:xfrm>
            <a:off x="2799421" y="4654526"/>
            <a:ext cx="811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e-Sınav Uygulama ve İzleme Sorumlusu  Kursu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/e-Sınav Uygulama ve İzleme Sorumlusu Eğitici Eğitimi Kursu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alma şartı getirilmiştir.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3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0303589E-9996-4B49-9F70-9A103D21891D}"/>
              </a:ext>
            </a:extLst>
          </p:cNvPr>
          <p:cNvSpPr txBox="1">
            <a:spLocks/>
          </p:cNvSpPr>
          <p:nvPr/>
        </p:nvSpPr>
        <p:spPr>
          <a:xfrm>
            <a:off x="1733514" y="643743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Bina Yöneticilerinin Görevleri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9F80A2-7189-4E91-9EC9-83BCEBB92CCD}"/>
              </a:ext>
            </a:extLst>
          </p:cNvPr>
          <p:cNvSpPr txBox="1">
            <a:spLocks/>
          </p:cNvSpPr>
          <p:nvPr/>
        </p:nvSpPr>
        <p:spPr>
          <a:xfrm>
            <a:off x="838200" y="1530482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Oturum başlamadan en az 30 dakika önce sınav merkezinde olur.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Sınav salonlarının uygun hâle getirilmesini ve görevliler arasındaki koordinasyonu sağlar.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Sınavın sorunsuz bir şekilde uygulanması için gerekli tedbirleri alır.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Bu görevliler, sınavın tüm aşamalarında sınav güvenliği ile ilgili alınan kararların eksiksiz olarak uygulanmasını sağlar.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Sınav merkezlerinde yaşanan ve sınav merkezlerinde çözülemeyen sorunların çözümü için Bakanlık merkez teşkilatının ilgili birimleri ile irtibatı sağlar.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FF0000"/>
                </a:solidFill>
              </a:rPr>
              <a:t>e-Sınav salon başkanı ve e-Sınav gözetmeninin göreve gelmemesi durumunda salon başkanı ve gözetmenin görevlerini yerine getirir.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259EA23-74C3-4396-8454-F074066AD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30" y="5185762"/>
            <a:ext cx="2784231" cy="139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8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9F7335-E2DD-41A3-91A8-B98E35193D3A}"/>
              </a:ext>
            </a:extLst>
          </p:cNvPr>
          <p:cNvSpPr txBox="1">
            <a:spLocks/>
          </p:cNvSpPr>
          <p:nvPr/>
        </p:nvSpPr>
        <p:spPr>
          <a:xfrm>
            <a:off x="655319" y="1596508"/>
            <a:ext cx="6217118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dirty="0"/>
              <a:t>Bu madde kapsamında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dirty="0"/>
              <a:t>görevlendirilen personel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dirty="0"/>
              <a:t>bir takvim yılında en fazla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b="1" dirty="0"/>
              <a:t> 40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dirty="0"/>
              <a:t>görev alabilir.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dirty="0">
                <a:solidFill>
                  <a:srgbClr val="FF0000"/>
                </a:solidFill>
              </a:rPr>
              <a:t>Not: Yeni Yönerge ile Bina Yöneticileri oturum başına görevlendirilmesi sağlanmıştır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2C909BD-CD7E-40F9-9384-2B5506037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437" y="1919314"/>
            <a:ext cx="4500148" cy="3705727"/>
          </a:xfrm>
          <a:prstGeom prst="rect">
            <a:avLst/>
          </a:prstGeom>
        </p:spPr>
      </p:pic>
      <p:sp>
        <p:nvSpPr>
          <p:cNvPr id="5" name="Unvan 32">
            <a:extLst>
              <a:ext uri="{FF2B5EF4-FFF2-40B4-BE49-F238E27FC236}">
                <a16:creationId xmlns:a16="http://schemas.microsoft.com/office/drawing/2014/main" id="{0CAB89BE-EF1A-4169-9A78-74B56B28C04C}"/>
              </a:ext>
            </a:extLst>
          </p:cNvPr>
          <p:cNvSpPr txBox="1">
            <a:spLocks/>
          </p:cNvSpPr>
          <p:nvPr/>
        </p:nvSpPr>
        <p:spPr>
          <a:xfrm>
            <a:off x="1505396" y="824331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Bina Yöneticileri Yıllık Kaç Görev Alabilir?</a:t>
            </a:r>
          </a:p>
        </p:txBody>
      </p:sp>
    </p:spTree>
    <p:extLst>
      <p:ext uri="{BB962C8B-B14F-4D97-AF65-F5344CB8AC3E}">
        <p14:creationId xmlns:p14="http://schemas.microsoft.com/office/powerpoint/2010/main" val="21773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2">
            <a:extLst>
              <a:ext uri="{FF2B5EF4-FFF2-40B4-BE49-F238E27FC236}">
                <a16:creationId xmlns:a16="http://schemas.microsoft.com/office/drawing/2014/main" id="{6B660C17-F345-44D6-A436-DAEC591BD0F1}"/>
              </a:ext>
            </a:extLst>
          </p:cNvPr>
          <p:cNvSpPr txBox="1">
            <a:spLocks/>
          </p:cNvSpPr>
          <p:nvPr/>
        </p:nvSpPr>
        <p:spPr>
          <a:xfrm>
            <a:off x="1214768" y="833025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E sınav Bina Yönetici Yardımcısı Kimdir?</a:t>
            </a:r>
          </a:p>
        </p:txBody>
      </p:sp>
      <p:pic>
        <p:nvPicPr>
          <p:cNvPr id="3" name="İçerik Yer Tutucusu 3">
            <a:extLst>
              <a:ext uri="{FF2B5EF4-FFF2-40B4-BE49-F238E27FC236}">
                <a16:creationId xmlns:a16="http://schemas.microsoft.com/office/drawing/2014/main" id="{20B8F777-36CA-4BA2-8DB6-C8EFBA5B6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176" y="1523113"/>
            <a:ext cx="2593401" cy="2822585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EBD69F9F-CAE1-4528-BA1F-B574947EC03F}"/>
              </a:ext>
            </a:extLst>
          </p:cNvPr>
          <p:cNvSpPr txBox="1"/>
          <p:nvPr/>
        </p:nvSpPr>
        <p:spPr>
          <a:xfrm>
            <a:off x="989099" y="1308652"/>
            <a:ext cx="7822758" cy="440120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endParaRPr lang="tr-TR" sz="2800" dirty="0"/>
          </a:p>
          <a:p>
            <a:pPr algn="ctr"/>
            <a:endParaRPr lang="tr-TR" sz="2800" dirty="0"/>
          </a:p>
          <a:p>
            <a:pPr marL="514350" indent="-514350" algn="ctr">
              <a:buFont typeface="+mj-lt"/>
              <a:buAutoNum type="alphaLcParenR"/>
            </a:pPr>
            <a:r>
              <a:rPr lang="tr-TR" sz="2800" dirty="0"/>
              <a:t>“e-Sınav Teknik Destek Görevlisi Eğitimi Kursu” belgesine sahip</a:t>
            </a:r>
          </a:p>
          <a:p>
            <a:pPr marL="514350" indent="-514350" algn="ctr">
              <a:buFont typeface="+mj-lt"/>
              <a:buAutoNum type="alphaLcParenR"/>
            </a:pPr>
            <a:r>
              <a:rPr lang="tr-TR" sz="2800" b="1" dirty="0">
                <a:solidFill>
                  <a:srgbClr val="FF0000"/>
                </a:solidFill>
              </a:rPr>
              <a:t>e-Sınav Uygulama ve İzleme Sorumlusu Eğitici Eğitimi Kursu</a:t>
            </a:r>
          </a:p>
          <a:p>
            <a:pPr algn="ctr"/>
            <a:endParaRPr lang="tr-TR" sz="2800" b="1" dirty="0">
              <a:solidFill>
                <a:srgbClr val="FF0000"/>
              </a:solidFill>
            </a:endParaRPr>
          </a:p>
          <a:p>
            <a:pPr algn="ctr"/>
            <a:endParaRPr lang="tr-TR" sz="2800" dirty="0"/>
          </a:p>
          <a:p>
            <a:pPr algn="ctr"/>
            <a:endParaRPr lang="tr-TR" sz="2800" dirty="0"/>
          </a:p>
          <a:p>
            <a:pPr algn="ctr"/>
            <a:endParaRPr lang="tr-TR" sz="2800" dirty="0"/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srgbClr val="FF0000"/>
                </a:solidFill>
              </a:rPr>
              <a:t>MEBBİS yöneticileri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tr-TR" sz="2800" dirty="0"/>
              <a:t>il/ilçe millî eğitim müdürlüğü ölçme, değerlendirme ve sınav hizmetleri şubesinde görevli şeflerden </a:t>
            </a:r>
          </a:p>
        </p:txBody>
      </p:sp>
    </p:spTree>
    <p:extLst>
      <p:ext uri="{BB962C8B-B14F-4D97-AF65-F5344CB8AC3E}">
        <p14:creationId xmlns:p14="http://schemas.microsoft.com/office/powerpoint/2010/main" val="262888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823E1869-5559-4D8C-A3F9-7849A70D7B9B}"/>
              </a:ext>
            </a:extLst>
          </p:cNvPr>
          <p:cNvSpPr txBox="1"/>
          <p:nvPr/>
        </p:nvSpPr>
        <p:spPr>
          <a:xfrm>
            <a:off x="755285" y="1984883"/>
            <a:ext cx="84476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Donatım malzemelerinin kontrolü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Salondaki eksiklikler ile teknik arızaların tespiti ve giderilmesi</a:t>
            </a:r>
          </a:p>
          <a:p>
            <a:endParaRPr lang="tr-TR" dirty="0"/>
          </a:p>
        </p:txBody>
      </p:sp>
      <p:pic>
        <p:nvPicPr>
          <p:cNvPr id="3" name="İçerik Yer Tutucusu 3">
            <a:extLst>
              <a:ext uri="{FF2B5EF4-FFF2-40B4-BE49-F238E27FC236}">
                <a16:creationId xmlns:a16="http://schemas.microsoft.com/office/drawing/2014/main" id="{07C6C929-0CCC-4F8F-82B0-F919EA631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237" y="1791452"/>
            <a:ext cx="2593401" cy="2822585"/>
          </a:xfrm>
          <a:prstGeom prst="rect">
            <a:avLst/>
          </a:prstGeom>
        </p:spPr>
      </p:pic>
      <p:sp>
        <p:nvSpPr>
          <p:cNvPr id="4" name="Unvan 32">
            <a:extLst>
              <a:ext uri="{FF2B5EF4-FFF2-40B4-BE49-F238E27FC236}">
                <a16:creationId xmlns:a16="http://schemas.microsoft.com/office/drawing/2014/main" id="{1167C860-750F-4D1E-857E-B8B64F4604BE}"/>
              </a:ext>
            </a:extLst>
          </p:cNvPr>
          <p:cNvSpPr txBox="1">
            <a:spLocks/>
          </p:cNvSpPr>
          <p:nvPr/>
        </p:nvSpPr>
        <p:spPr>
          <a:xfrm>
            <a:off x="1311965" y="916305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/>
              <a:t>E sınav Bina Yönetici Yardımcısı Görevleri Nelerdir</a:t>
            </a:r>
          </a:p>
        </p:txBody>
      </p:sp>
    </p:spTree>
    <p:extLst>
      <p:ext uri="{BB962C8B-B14F-4D97-AF65-F5344CB8AC3E}">
        <p14:creationId xmlns:p14="http://schemas.microsoft.com/office/powerpoint/2010/main" val="8683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32">
            <a:extLst>
              <a:ext uri="{FF2B5EF4-FFF2-40B4-BE49-F238E27FC236}">
                <a16:creationId xmlns:a16="http://schemas.microsoft.com/office/drawing/2014/main" id="{96CAB064-F696-4290-98EA-9698EE431EC2}"/>
              </a:ext>
            </a:extLst>
          </p:cNvPr>
          <p:cNvSpPr txBox="1">
            <a:spLocks/>
          </p:cNvSpPr>
          <p:nvPr/>
        </p:nvSpPr>
        <p:spPr>
          <a:xfrm>
            <a:off x="1402338" y="1358319"/>
            <a:ext cx="9181207" cy="43326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E sınav Bina Yönetici Yardımcısı Görevlendirmesi Nasıl Yapılır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528ED27-A1CF-453F-A4A4-8E818B586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760" y="2173743"/>
            <a:ext cx="2593401" cy="2822585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CDBC1F13-CCDE-427F-B625-7CFE7B8214A7}"/>
              </a:ext>
            </a:extLst>
          </p:cNvPr>
          <p:cNvSpPr txBox="1"/>
          <p:nvPr/>
        </p:nvSpPr>
        <p:spPr>
          <a:xfrm>
            <a:off x="914400" y="2664069"/>
            <a:ext cx="66557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rgbClr val="FF0000"/>
                </a:solidFill>
              </a:rPr>
              <a:t>10</a:t>
            </a:r>
            <a:r>
              <a:rPr lang="tr-TR" sz="3200" dirty="0"/>
              <a:t> oturumdan sonraki </a:t>
            </a:r>
          </a:p>
          <a:p>
            <a:pPr algn="ctr"/>
            <a:r>
              <a:rPr lang="tr-TR" sz="3200" dirty="0"/>
              <a:t>ilk oturum için </a:t>
            </a:r>
          </a:p>
          <a:p>
            <a:pPr algn="ctr"/>
            <a:r>
              <a:rPr lang="tr-TR" sz="3200" dirty="0">
                <a:solidFill>
                  <a:srgbClr val="FF0000"/>
                </a:solidFill>
              </a:rPr>
              <a:t>1 (Bir) </a:t>
            </a:r>
          </a:p>
          <a:p>
            <a:pPr algn="ctr"/>
            <a:r>
              <a:rPr lang="tr-TR" sz="3200" dirty="0"/>
              <a:t>görevlendirme yapılır.</a:t>
            </a:r>
          </a:p>
        </p:txBody>
      </p:sp>
    </p:spTree>
    <p:extLst>
      <p:ext uri="{BB962C8B-B14F-4D97-AF65-F5344CB8AC3E}">
        <p14:creationId xmlns:p14="http://schemas.microsoft.com/office/powerpoint/2010/main" val="377837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Özel 1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</TotalTime>
  <Words>477</Words>
  <Application>Microsoft Office PowerPoint</Application>
  <PresentationFormat>Geniş ekran</PresentationFormat>
  <Paragraphs>84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system-ui</vt:lpstr>
      <vt:lpstr>Wingdings</vt:lpstr>
      <vt:lpstr>Office Teması</vt:lpstr>
      <vt:lpstr>1_Özel Tasarım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 SERCAN ALBAYRAK</dc:creator>
  <cp:lastModifiedBy>Administrator</cp:lastModifiedBy>
  <cp:revision>432</cp:revision>
  <cp:lastPrinted>2023-08-01T15:43:42Z</cp:lastPrinted>
  <dcterms:created xsi:type="dcterms:W3CDTF">2023-06-22T09:30:24Z</dcterms:created>
  <dcterms:modified xsi:type="dcterms:W3CDTF">2025-01-13T07:47:09Z</dcterms:modified>
</cp:coreProperties>
</file>